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30.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32.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 id="384" r:id="rId134"/>
    <p:sldId id="385" r:id="rId135"/>
    <p:sldId id="386" r:id="rId136"/>
    <p:sldId id="387" r:id="rId137"/>
    <p:sldId id="388" r:id="rId138"/>
  </p:sldIdLst>
  <p:sldSz cy="5143500" cx="9144000"/>
  <p:notesSz cx="6858000" cy="9144000"/>
  <p:embeddedFontLst>
    <p:embeddedFont>
      <p:font typeface="Corsiva"/>
      <p:regular r:id="rId139"/>
      <p:bold r:id="rId140"/>
      <p:italic r:id="rId141"/>
      <p:boldItalic r:id="rId142"/>
    </p:embeddedFont>
    <p:embeddedFont>
      <p:font typeface="Raleway"/>
      <p:regular r:id="rId143"/>
      <p:bold r:id="rId144"/>
      <p:italic r:id="rId145"/>
      <p:boldItalic r:id="rId146"/>
    </p:embeddedFont>
    <p:embeddedFont>
      <p:font typeface="Lato"/>
      <p:regular r:id="rId147"/>
      <p:bold r:id="rId148"/>
      <p:italic r:id="rId149"/>
      <p:boldItalic r:id="rId1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3C5DA2FF-1426-452E-AA6D-58960D13B72A}">
  <a:tblStyle styleId="{3C5DA2FF-1426-452E-AA6D-58960D13B72A}"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 styleId="{6F62DAF5-ABFD-4CDE-AA16-0D86130DEE24}" styleName="Table_1"/>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150" Type="http://schemas.openxmlformats.org/officeDocument/2006/relationships/font" Target="fonts/Lato-boldItalic.fntdata"/><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149" Type="http://schemas.openxmlformats.org/officeDocument/2006/relationships/font" Target="fonts/Lato-italic.fntdata"/><Relationship Id="rId4" Type="http://schemas.openxmlformats.org/officeDocument/2006/relationships/slideMaster" Target="slideMasters/slideMaster1.xml"/><Relationship Id="rId148" Type="http://schemas.openxmlformats.org/officeDocument/2006/relationships/font" Target="fonts/Lato-bold.fntdata"/><Relationship Id="rId9" Type="http://schemas.openxmlformats.org/officeDocument/2006/relationships/slide" Target="slides/slide4.xml"/><Relationship Id="rId143" Type="http://schemas.openxmlformats.org/officeDocument/2006/relationships/font" Target="fonts/Raleway-regular.fntdata"/><Relationship Id="rId142" Type="http://schemas.openxmlformats.org/officeDocument/2006/relationships/font" Target="fonts/Corsiva-boldItalic.fntdata"/><Relationship Id="rId141" Type="http://schemas.openxmlformats.org/officeDocument/2006/relationships/font" Target="fonts/Corsiva-italic.fntdata"/><Relationship Id="rId140" Type="http://schemas.openxmlformats.org/officeDocument/2006/relationships/font" Target="fonts/Corsiva-bold.fntdata"/><Relationship Id="rId5" Type="http://schemas.openxmlformats.org/officeDocument/2006/relationships/notesMaster" Target="notesMasters/notesMaster1.xml"/><Relationship Id="rId147" Type="http://schemas.openxmlformats.org/officeDocument/2006/relationships/font" Target="fonts/Lato-regular.fntdata"/><Relationship Id="rId6" Type="http://schemas.openxmlformats.org/officeDocument/2006/relationships/slide" Target="slides/slide1.xml"/><Relationship Id="rId146" Type="http://schemas.openxmlformats.org/officeDocument/2006/relationships/font" Target="fonts/Raleway-boldItalic.fntdata"/><Relationship Id="rId7" Type="http://schemas.openxmlformats.org/officeDocument/2006/relationships/slide" Target="slides/slide2.xml"/><Relationship Id="rId145" Type="http://schemas.openxmlformats.org/officeDocument/2006/relationships/font" Target="fonts/Raleway-italic.fntdata"/><Relationship Id="rId8" Type="http://schemas.openxmlformats.org/officeDocument/2006/relationships/slide" Target="slides/slide3.xml"/><Relationship Id="rId144" Type="http://schemas.openxmlformats.org/officeDocument/2006/relationships/font" Target="fonts/Raleway-bold.fntdata"/><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9" Type="http://schemas.openxmlformats.org/officeDocument/2006/relationships/font" Target="fonts/Corsiva-regular.fntdata"/><Relationship Id="rId138" Type="http://schemas.openxmlformats.org/officeDocument/2006/relationships/slide" Target="slides/slide133.xml"/><Relationship Id="rId137" Type="http://schemas.openxmlformats.org/officeDocument/2006/relationships/slide" Target="slides/slide132.xml"/><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slide" Target="slides/slide131.xml"/><Relationship Id="rId135" Type="http://schemas.openxmlformats.org/officeDocument/2006/relationships/slide" Target="slides/slide130.xml"/><Relationship Id="rId134" Type="http://schemas.openxmlformats.org/officeDocument/2006/relationships/slide" Target="slides/slide129.xml"/><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 name="Shape 68"/>
        <p:cNvGrpSpPr/>
        <p:nvPr/>
      </p:nvGrpSpPr>
      <p:grpSpPr>
        <a:xfrm>
          <a:off x="0" y="0"/>
          <a:ext cx="0" cy="0"/>
          <a:chOff x="0" y="0"/>
          <a:chExt cx="0" cy="0"/>
        </a:xfrm>
      </p:grpSpPr>
      <p:sp>
        <p:nvSpPr>
          <p:cNvPr id="69" name="Shape 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 name="Shape 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Take an OS survey by show of hands</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6" name="Shape 136"/>
        <p:cNvGrpSpPr/>
        <p:nvPr/>
      </p:nvGrpSpPr>
      <p:grpSpPr>
        <a:xfrm>
          <a:off x="0" y="0"/>
          <a:ext cx="0" cy="0"/>
          <a:chOff x="0" y="0"/>
          <a:chExt cx="0" cy="0"/>
        </a:xfrm>
      </p:grpSpPr>
      <p:sp>
        <p:nvSpPr>
          <p:cNvPr id="137" name="Shape 13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8" name="Shape 13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6" name="Shape 806"/>
        <p:cNvGrpSpPr/>
        <p:nvPr/>
      </p:nvGrpSpPr>
      <p:grpSpPr>
        <a:xfrm>
          <a:off x="0" y="0"/>
          <a:ext cx="0" cy="0"/>
          <a:chOff x="0" y="0"/>
          <a:chExt cx="0" cy="0"/>
        </a:xfrm>
      </p:grpSpPr>
      <p:sp>
        <p:nvSpPr>
          <p:cNvPr id="807" name="Shape 8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8" name="Shape 8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15" name="Shape 815"/>
        <p:cNvGrpSpPr/>
        <p:nvPr/>
      </p:nvGrpSpPr>
      <p:grpSpPr>
        <a:xfrm>
          <a:off x="0" y="0"/>
          <a:ext cx="0" cy="0"/>
          <a:chOff x="0" y="0"/>
          <a:chExt cx="0" cy="0"/>
        </a:xfrm>
      </p:grpSpPr>
      <p:sp>
        <p:nvSpPr>
          <p:cNvPr id="816" name="Shape 8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17" name="Shape 8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25" name="Shape 825"/>
        <p:cNvGrpSpPr/>
        <p:nvPr/>
      </p:nvGrpSpPr>
      <p:grpSpPr>
        <a:xfrm>
          <a:off x="0" y="0"/>
          <a:ext cx="0" cy="0"/>
          <a:chOff x="0" y="0"/>
          <a:chExt cx="0" cy="0"/>
        </a:xfrm>
      </p:grpSpPr>
      <p:sp>
        <p:nvSpPr>
          <p:cNvPr id="826" name="Shape 8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7" name="Shape 8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0" name="Shape 830"/>
        <p:cNvGrpSpPr/>
        <p:nvPr/>
      </p:nvGrpSpPr>
      <p:grpSpPr>
        <a:xfrm>
          <a:off x="0" y="0"/>
          <a:ext cx="0" cy="0"/>
          <a:chOff x="0" y="0"/>
          <a:chExt cx="0" cy="0"/>
        </a:xfrm>
      </p:grpSpPr>
      <p:sp>
        <p:nvSpPr>
          <p:cNvPr id="831" name="Shape 8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2" name="Shape 8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37" name="Shape 837"/>
        <p:cNvGrpSpPr/>
        <p:nvPr/>
      </p:nvGrpSpPr>
      <p:grpSpPr>
        <a:xfrm>
          <a:off x="0" y="0"/>
          <a:ext cx="0" cy="0"/>
          <a:chOff x="0" y="0"/>
          <a:chExt cx="0" cy="0"/>
        </a:xfrm>
      </p:grpSpPr>
      <p:sp>
        <p:nvSpPr>
          <p:cNvPr id="838" name="Shape 8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39" name="Shape 8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4" name="Shape 844"/>
        <p:cNvGrpSpPr/>
        <p:nvPr/>
      </p:nvGrpSpPr>
      <p:grpSpPr>
        <a:xfrm>
          <a:off x="0" y="0"/>
          <a:ext cx="0" cy="0"/>
          <a:chOff x="0" y="0"/>
          <a:chExt cx="0" cy="0"/>
        </a:xfrm>
      </p:grpSpPr>
      <p:sp>
        <p:nvSpPr>
          <p:cNvPr id="845" name="Shape 8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46" name="Shape 8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9" name="Shape 849"/>
        <p:cNvGrpSpPr/>
        <p:nvPr/>
      </p:nvGrpSpPr>
      <p:grpSpPr>
        <a:xfrm>
          <a:off x="0" y="0"/>
          <a:ext cx="0" cy="0"/>
          <a:chOff x="0" y="0"/>
          <a:chExt cx="0" cy="0"/>
        </a:xfrm>
      </p:grpSpPr>
      <p:sp>
        <p:nvSpPr>
          <p:cNvPr id="850" name="Shape 85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1" name="Shape 85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54" name="Shape 854"/>
        <p:cNvGrpSpPr/>
        <p:nvPr/>
      </p:nvGrpSpPr>
      <p:grpSpPr>
        <a:xfrm>
          <a:off x="0" y="0"/>
          <a:ext cx="0" cy="0"/>
          <a:chOff x="0" y="0"/>
          <a:chExt cx="0" cy="0"/>
        </a:xfrm>
      </p:grpSpPr>
      <p:sp>
        <p:nvSpPr>
          <p:cNvPr id="855" name="Shape 8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56" name="Shape 8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3" name="Shape 863"/>
        <p:cNvGrpSpPr/>
        <p:nvPr/>
      </p:nvGrpSpPr>
      <p:grpSpPr>
        <a:xfrm>
          <a:off x="0" y="0"/>
          <a:ext cx="0" cy="0"/>
          <a:chOff x="0" y="0"/>
          <a:chExt cx="0" cy="0"/>
        </a:xfrm>
      </p:grpSpPr>
      <p:sp>
        <p:nvSpPr>
          <p:cNvPr id="864" name="Shape 8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5" name="Shape 8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0" name="Shape 870"/>
        <p:cNvGrpSpPr/>
        <p:nvPr/>
      </p:nvGrpSpPr>
      <p:grpSpPr>
        <a:xfrm>
          <a:off x="0" y="0"/>
          <a:ext cx="0" cy="0"/>
          <a:chOff x="0" y="0"/>
          <a:chExt cx="0" cy="0"/>
        </a:xfrm>
      </p:grpSpPr>
      <p:sp>
        <p:nvSpPr>
          <p:cNvPr id="871" name="Shape 8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72" name="Shape 8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79" name="Shape 879"/>
        <p:cNvGrpSpPr/>
        <p:nvPr/>
      </p:nvGrpSpPr>
      <p:grpSpPr>
        <a:xfrm>
          <a:off x="0" y="0"/>
          <a:ext cx="0" cy="0"/>
          <a:chOff x="0" y="0"/>
          <a:chExt cx="0" cy="0"/>
        </a:xfrm>
      </p:grpSpPr>
      <p:sp>
        <p:nvSpPr>
          <p:cNvPr id="880" name="Shape 88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1" name="Shape 88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87" name="Shape 887"/>
        <p:cNvGrpSpPr/>
        <p:nvPr/>
      </p:nvGrpSpPr>
      <p:grpSpPr>
        <a:xfrm>
          <a:off x="0" y="0"/>
          <a:ext cx="0" cy="0"/>
          <a:chOff x="0" y="0"/>
          <a:chExt cx="0" cy="0"/>
        </a:xfrm>
      </p:grpSpPr>
      <p:sp>
        <p:nvSpPr>
          <p:cNvPr id="888" name="Shape 88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9" name="Shape 88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5" name="Shape 895"/>
        <p:cNvGrpSpPr/>
        <p:nvPr/>
      </p:nvGrpSpPr>
      <p:grpSpPr>
        <a:xfrm>
          <a:off x="0" y="0"/>
          <a:ext cx="0" cy="0"/>
          <a:chOff x="0" y="0"/>
          <a:chExt cx="0" cy="0"/>
        </a:xfrm>
      </p:grpSpPr>
      <p:sp>
        <p:nvSpPr>
          <p:cNvPr id="896" name="Shape 8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97" name="Shape 8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04" name="Shape 904"/>
        <p:cNvGrpSpPr/>
        <p:nvPr/>
      </p:nvGrpSpPr>
      <p:grpSpPr>
        <a:xfrm>
          <a:off x="0" y="0"/>
          <a:ext cx="0" cy="0"/>
          <a:chOff x="0" y="0"/>
          <a:chExt cx="0" cy="0"/>
        </a:xfrm>
      </p:grpSpPr>
      <p:sp>
        <p:nvSpPr>
          <p:cNvPr id="905" name="Shape 9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06" name="Shape 9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3" name="Shape 913"/>
        <p:cNvGrpSpPr/>
        <p:nvPr/>
      </p:nvGrpSpPr>
      <p:grpSpPr>
        <a:xfrm>
          <a:off x="0" y="0"/>
          <a:ext cx="0" cy="0"/>
          <a:chOff x="0" y="0"/>
          <a:chExt cx="0" cy="0"/>
        </a:xfrm>
      </p:grpSpPr>
      <p:sp>
        <p:nvSpPr>
          <p:cNvPr id="914" name="Shape 9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5" name="Shape 9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18" name="Shape 918"/>
        <p:cNvGrpSpPr/>
        <p:nvPr/>
      </p:nvGrpSpPr>
      <p:grpSpPr>
        <a:xfrm>
          <a:off x="0" y="0"/>
          <a:ext cx="0" cy="0"/>
          <a:chOff x="0" y="0"/>
          <a:chExt cx="0" cy="0"/>
        </a:xfrm>
      </p:grpSpPr>
      <p:sp>
        <p:nvSpPr>
          <p:cNvPr id="919" name="Shape 9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0" name="Shape 9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4" name="Shape 924"/>
        <p:cNvGrpSpPr/>
        <p:nvPr/>
      </p:nvGrpSpPr>
      <p:grpSpPr>
        <a:xfrm>
          <a:off x="0" y="0"/>
          <a:ext cx="0" cy="0"/>
          <a:chOff x="0" y="0"/>
          <a:chExt cx="0" cy="0"/>
        </a:xfrm>
      </p:grpSpPr>
      <p:sp>
        <p:nvSpPr>
          <p:cNvPr id="925" name="Shape 9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26" name="Shape 9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0" name="Shape 930"/>
        <p:cNvGrpSpPr/>
        <p:nvPr/>
      </p:nvGrpSpPr>
      <p:grpSpPr>
        <a:xfrm>
          <a:off x="0" y="0"/>
          <a:ext cx="0" cy="0"/>
          <a:chOff x="0" y="0"/>
          <a:chExt cx="0" cy="0"/>
        </a:xfrm>
      </p:grpSpPr>
      <p:sp>
        <p:nvSpPr>
          <p:cNvPr id="931" name="Shape 9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2" name="Shape 9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5" name="Shape 935"/>
        <p:cNvGrpSpPr/>
        <p:nvPr/>
      </p:nvGrpSpPr>
      <p:grpSpPr>
        <a:xfrm>
          <a:off x="0" y="0"/>
          <a:ext cx="0" cy="0"/>
          <a:chOff x="0" y="0"/>
          <a:chExt cx="0" cy="0"/>
        </a:xfrm>
      </p:grpSpPr>
      <p:sp>
        <p:nvSpPr>
          <p:cNvPr id="936" name="Shape 93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37" name="Shape 93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44" name="Shape 944"/>
        <p:cNvGrpSpPr/>
        <p:nvPr/>
      </p:nvGrpSpPr>
      <p:grpSpPr>
        <a:xfrm>
          <a:off x="0" y="0"/>
          <a:ext cx="0" cy="0"/>
          <a:chOff x="0" y="0"/>
          <a:chExt cx="0" cy="0"/>
        </a:xfrm>
      </p:grpSpPr>
      <p:sp>
        <p:nvSpPr>
          <p:cNvPr id="945" name="Shape 9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6" name="Shape 9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0" name="Shape 150"/>
        <p:cNvGrpSpPr/>
        <p:nvPr/>
      </p:nvGrpSpPr>
      <p:grpSpPr>
        <a:xfrm>
          <a:off x="0" y="0"/>
          <a:ext cx="0" cy="0"/>
          <a:chOff x="0" y="0"/>
          <a:chExt cx="0" cy="0"/>
        </a:xfrm>
      </p:grpSpPr>
      <p:sp>
        <p:nvSpPr>
          <p:cNvPr id="151" name="Shape 15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2" name="Shape 1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3" name="Shape 953"/>
        <p:cNvGrpSpPr/>
        <p:nvPr/>
      </p:nvGrpSpPr>
      <p:grpSpPr>
        <a:xfrm>
          <a:off x="0" y="0"/>
          <a:ext cx="0" cy="0"/>
          <a:chOff x="0" y="0"/>
          <a:chExt cx="0" cy="0"/>
        </a:xfrm>
      </p:grpSpPr>
      <p:sp>
        <p:nvSpPr>
          <p:cNvPr id="954" name="Shape 95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5" name="Shape 95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Lora</a:t>
            </a: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59" name="Shape 959"/>
        <p:cNvGrpSpPr/>
        <p:nvPr/>
      </p:nvGrpSpPr>
      <p:grpSpPr>
        <a:xfrm>
          <a:off x="0" y="0"/>
          <a:ext cx="0" cy="0"/>
          <a:chOff x="0" y="0"/>
          <a:chExt cx="0" cy="0"/>
        </a:xfrm>
      </p:grpSpPr>
      <p:sp>
        <p:nvSpPr>
          <p:cNvPr id="960" name="Shape 96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1" name="Shape 96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5" name="Shape 965"/>
        <p:cNvGrpSpPr/>
        <p:nvPr/>
      </p:nvGrpSpPr>
      <p:grpSpPr>
        <a:xfrm>
          <a:off x="0" y="0"/>
          <a:ext cx="0" cy="0"/>
          <a:chOff x="0" y="0"/>
          <a:chExt cx="0" cy="0"/>
        </a:xfrm>
      </p:grpSpPr>
      <p:sp>
        <p:nvSpPr>
          <p:cNvPr id="966" name="Shape 9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67" name="Shape 9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0" name="Shape 970"/>
        <p:cNvGrpSpPr/>
        <p:nvPr/>
      </p:nvGrpSpPr>
      <p:grpSpPr>
        <a:xfrm>
          <a:off x="0" y="0"/>
          <a:ext cx="0" cy="0"/>
          <a:chOff x="0" y="0"/>
          <a:chExt cx="0" cy="0"/>
        </a:xfrm>
      </p:grpSpPr>
      <p:sp>
        <p:nvSpPr>
          <p:cNvPr id="971" name="Shape 9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72" name="Shape 9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78" name="Shape 978"/>
        <p:cNvGrpSpPr/>
        <p:nvPr/>
      </p:nvGrpSpPr>
      <p:grpSpPr>
        <a:xfrm>
          <a:off x="0" y="0"/>
          <a:ext cx="0" cy="0"/>
          <a:chOff x="0" y="0"/>
          <a:chExt cx="0" cy="0"/>
        </a:xfrm>
      </p:grpSpPr>
      <p:sp>
        <p:nvSpPr>
          <p:cNvPr id="979" name="Shape 9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0" name="Shape 9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5" name="Shape 985"/>
        <p:cNvGrpSpPr/>
        <p:nvPr/>
      </p:nvGrpSpPr>
      <p:grpSpPr>
        <a:xfrm>
          <a:off x="0" y="0"/>
          <a:ext cx="0" cy="0"/>
          <a:chOff x="0" y="0"/>
          <a:chExt cx="0" cy="0"/>
        </a:xfrm>
      </p:grpSpPr>
      <p:sp>
        <p:nvSpPr>
          <p:cNvPr id="986" name="Shape 98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7" name="Shape 98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95" name="Shape 995"/>
        <p:cNvGrpSpPr/>
        <p:nvPr/>
      </p:nvGrpSpPr>
      <p:grpSpPr>
        <a:xfrm>
          <a:off x="0" y="0"/>
          <a:ext cx="0" cy="0"/>
          <a:chOff x="0" y="0"/>
          <a:chExt cx="0" cy="0"/>
        </a:xfrm>
      </p:grpSpPr>
      <p:sp>
        <p:nvSpPr>
          <p:cNvPr id="996" name="Shape 9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97" name="Shape 9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1" name="Shape 1001"/>
        <p:cNvGrpSpPr/>
        <p:nvPr/>
      </p:nvGrpSpPr>
      <p:grpSpPr>
        <a:xfrm>
          <a:off x="0" y="0"/>
          <a:ext cx="0" cy="0"/>
          <a:chOff x="0" y="0"/>
          <a:chExt cx="0" cy="0"/>
        </a:xfrm>
      </p:grpSpPr>
      <p:sp>
        <p:nvSpPr>
          <p:cNvPr id="1002" name="Shape 10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3" name="Shape 10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07" name="Shape 1007"/>
        <p:cNvGrpSpPr/>
        <p:nvPr/>
      </p:nvGrpSpPr>
      <p:grpSpPr>
        <a:xfrm>
          <a:off x="0" y="0"/>
          <a:ext cx="0" cy="0"/>
          <a:chOff x="0" y="0"/>
          <a:chExt cx="0" cy="0"/>
        </a:xfrm>
      </p:grpSpPr>
      <p:sp>
        <p:nvSpPr>
          <p:cNvPr id="1008" name="Shape 10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9" name="Shape 10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3" name="Shape 1013"/>
        <p:cNvGrpSpPr/>
        <p:nvPr/>
      </p:nvGrpSpPr>
      <p:grpSpPr>
        <a:xfrm>
          <a:off x="0" y="0"/>
          <a:ext cx="0" cy="0"/>
          <a:chOff x="0" y="0"/>
          <a:chExt cx="0" cy="0"/>
        </a:xfrm>
      </p:grpSpPr>
      <p:sp>
        <p:nvSpPr>
          <p:cNvPr id="1014" name="Shape 10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15" name="Shape 10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7" name="Shape 157"/>
        <p:cNvGrpSpPr/>
        <p:nvPr/>
      </p:nvGrpSpPr>
      <p:grpSpPr>
        <a:xfrm>
          <a:off x="0" y="0"/>
          <a:ext cx="0" cy="0"/>
          <a:chOff x="0" y="0"/>
          <a:chExt cx="0" cy="0"/>
        </a:xfrm>
      </p:grpSpPr>
      <p:sp>
        <p:nvSpPr>
          <p:cNvPr id="158" name="Shape 15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9" name="Shape 15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1" name="Shape 1021"/>
        <p:cNvGrpSpPr/>
        <p:nvPr/>
      </p:nvGrpSpPr>
      <p:grpSpPr>
        <a:xfrm>
          <a:off x="0" y="0"/>
          <a:ext cx="0" cy="0"/>
          <a:chOff x="0" y="0"/>
          <a:chExt cx="0" cy="0"/>
        </a:xfrm>
      </p:grpSpPr>
      <p:sp>
        <p:nvSpPr>
          <p:cNvPr id="1022" name="Shape 102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3" name="Shape 102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27" name="Shape 1027"/>
        <p:cNvGrpSpPr/>
        <p:nvPr/>
      </p:nvGrpSpPr>
      <p:grpSpPr>
        <a:xfrm>
          <a:off x="0" y="0"/>
          <a:ext cx="0" cy="0"/>
          <a:chOff x="0" y="0"/>
          <a:chExt cx="0" cy="0"/>
        </a:xfrm>
      </p:grpSpPr>
      <p:sp>
        <p:nvSpPr>
          <p:cNvPr id="1028" name="Shape 102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29" name="Shape 102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2" name="Shape 1032"/>
        <p:cNvGrpSpPr/>
        <p:nvPr/>
      </p:nvGrpSpPr>
      <p:grpSpPr>
        <a:xfrm>
          <a:off x="0" y="0"/>
          <a:ext cx="0" cy="0"/>
          <a:chOff x="0" y="0"/>
          <a:chExt cx="0" cy="0"/>
        </a:xfrm>
      </p:grpSpPr>
      <p:sp>
        <p:nvSpPr>
          <p:cNvPr id="1033" name="Shape 10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4" name="Shape 10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38" name="Shape 1038"/>
        <p:cNvGrpSpPr/>
        <p:nvPr/>
      </p:nvGrpSpPr>
      <p:grpSpPr>
        <a:xfrm>
          <a:off x="0" y="0"/>
          <a:ext cx="0" cy="0"/>
          <a:chOff x="0" y="0"/>
          <a:chExt cx="0" cy="0"/>
        </a:xfrm>
      </p:grpSpPr>
      <p:sp>
        <p:nvSpPr>
          <p:cNvPr id="1039" name="Shape 10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40" name="Shape 10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Both</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5" name="Shape 175"/>
        <p:cNvGrpSpPr/>
        <p:nvPr/>
      </p:nvGrpSpPr>
      <p:grpSpPr>
        <a:xfrm>
          <a:off x="0" y="0"/>
          <a:ext cx="0" cy="0"/>
          <a:chOff x="0" y="0"/>
          <a:chExt cx="0" cy="0"/>
        </a:xfrm>
      </p:grpSpPr>
      <p:sp>
        <p:nvSpPr>
          <p:cNvPr id="176" name="Shape 1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7" name="Shape 1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0" name="Shape 180"/>
        <p:cNvGrpSpPr/>
        <p:nvPr/>
      </p:nvGrpSpPr>
      <p:grpSpPr>
        <a:xfrm>
          <a:off x="0" y="0"/>
          <a:ext cx="0" cy="0"/>
          <a:chOff x="0" y="0"/>
          <a:chExt cx="0" cy="0"/>
        </a:xfrm>
      </p:grpSpPr>
      <p:sp>
        <p:nvSpPr>
          <p:cNvPr id="181" name="Shape 1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2" name="Shape 1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0" name="Shape 190"/>
        <p:cNvGrpSpPr/>
        <p:nvPr/>
      </p:nvGrpSpPr>
      <p:grpSpPr>
        <a:xfrm>
          <a:off x="0" y="0"/>
          <a:ext cx="0" cy="0"/>
          <a:chOff x="0" y="0"/>
          <a:chExt cx="0" cy="0"/>
        </a:xfrm>
      </p:grpSpPr>
      <p:sp>
        <p:nvSpPr>
          <p:cNvPr id="191" name="Shape 1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2" name="Shape 1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some live demo</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1" name="Shape 201"/>
        <p:cNvGrpSpPr/>
        <p:nvPr/>
      </p:nvGrpSpPr>
      <p:grpSpPr>
        <a:xfrm>
          <a:off x="0" y="0"/>
          <a:ext cx="0" cy="0"/>
          <a:chOff x="0" y="0"/>
          <a:chExt cx="0" cy="0"/>
        </a:xfrm>
      </p:grpSpPr>
      <p:sp>
        <p:nvSpPr>
          <p:cNvPr id="202" name="Shape 2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3" name="Shape 2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 name="Shape 78"/>
        <p:cNvGrpSpPr/>
        <p:nvPr/>
      </p:nvGrpSpPr>
      <p:grpSpPr>
        <a:xfrm>
          <a:off x="0" y="0"/>
          <a:ext cx="0" cy="0"/>
          <a:chOff x="0" y="0"/>
          <a:chExt cx="0" cy="0"/>
        </a:xfrm>
      </p:grpSpPr>
      <p:sp>
        <p:nvSpPr>
          <p:cNvPr id="79" name="Shape 79"/>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80" name="Shape 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7" name="Shape 207"/>
        <p:cNvGrpSpPr/>
        <p:nvPr/>
      </p:nvGrpSpPr>
      <p:grpSpPr>
        <a:xfrm>
          <a:off x="0" y="0"/>
          <a:ext cx="0" cy="0"/>
          <a:chOff x="0" y="0"/>
          <a:chExt cx="0" cy="0"/>
        </a:xfrm>
      </p:grpSpPr>
      <p:sp>
        <p:nvSpPr>
          <p:cNvPr id="208" name="Shape 2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9" name="Shape 2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Lora</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9" name="Shape 219"/>
        <p:cNvGrpSpPr/>
        <p:nvPr/>
      </p:nvGrpSpPr>
      <p:grpSpPr>
        <a:xfrm>
          <a:off x="0" y="0"/>
          <a:ext cx="0" cy="0"/>
          <a:chOff x="0" y="0"/>
          <a:chExt cx="0" cy="0"/>
        </a:xfrm>
      </p:grpSpPr>
      <p:sp>
        <p:nvSpPr>
          <p:cNvPr id="220" name="Shape 2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1" name="Shape 2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5" name="Shape 255"/>
        <p:cNvGrpSpPr/>
        <p:nvPr/>
      </p:nvGrpSpPr>
      <p:grpSpPr>
        <a:xfrm>
          <a:off x="0" y="0"/>
          <a:ext cx="0" cy="0"/>
          <a:chOff x="0" y="0"/>
          <a:chExt cx="0" cy="0"/>
        </a:xfrm>
      </p:grpSpPr>
      <p:sp>
        <p:nvSpPr>
          <p:cNvPr id="256" name="Shape 2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7" name="Shape 2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7" name="Shape 267"/>
        <p:cNvGrpSpPr/>
        <p:nvPr/>
      </p:nvGrpSpPr>
      <p:grpSpPr>
        <a:xfrm>
          <a:off x="0" y="0"/>
          <a:ext cx="0" cy="0"/>
          <a:chOff x="0" y="0"/>
          <a:chExt cx="0" cy="0"/>
        </a:xfrm>
      </p:grpSpPr>
      <p:sp>
        <p:nvSpPr>
          <p:cNvPr id="268" name="Shape 2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9" name="Shape 2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4" name="Shape 274"/>
        <p:cNvGrpSpPr/>
        <p:nvPr/>
      </p:nvGrpSpPr>
      <p:grpSpPr>
        <a:xfrm>
          <a:off x="0" y="0"/>
          <a:ext cx="0" cy="0"/>
          <a:chOff x="0" y="0"/>
          <a:chExt cx="0" cy="0"/>
        </a:xfrm>
      </p:grpSpPr>
      <p:sp>
        <p:nvSpPr>
          <p:cNvPr id="275" name="Shape 27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6" name="Shape 27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2" name="Shape 282"/>
        <p:cNvGrpSpPr/>
        <p:nvPr/>
      </p:nvGrpSpPr>
      <p:grpSpPr>
        <a:xfrm>
          <a:off x="0" y="0"/>
          <a:ext cx="0" cy="0"/>
          <a:chOff x="0" y="0"/>
          <a:chExt cx="0" cy="0"/>
        </a:xfrm>
      </p:grpSpPr>
      <p:sp>
        <p:nvSpPr>
          <p:cNvPr id="283" name="Shape 2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4" name="Shape 2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0" name="Shape 290"/>
        <p:cNvGrpSpPr/>
        <p:nvPr/>
      </p:nvGrpSpPr>
      <p:grpSpPr>
        <a:xfrm>
          <a:off x="0" y="0"/>
          <a:ext cx="0" cy="0"/>
          <a:chOff x="0" y="0"/>
          <a:chExt cx="0" cy="0"/>
        </a:xfrm>
      </p:grpSpPr>
      <p:sp>
        <p:nvSpPr>
          <p:cNvPr id="291" name="Shape 29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2" name="Shape 29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2" name="Shape 302"/>
        <p:cNvGrpSpPr/>
        <p:nvPr/>
      </p:nvGrpSpPr>
      <p:grpSpPr>
        <a:xfrm>
          <a:off x="0" y="0"/>
          <a:ext cx="0" cy="0"/>
          <a:chOff x="0" y="0"/>
          <a:chExt cx="0" cy="0"/>
        </a:xfrm>
      </p:grpSpPr>
      <p:sp>
        <p:nvSpPr>
          <p:cNvPr id="303" name="Shape 3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4" name="Shape 3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4" name="Shape 84"/>
        <p:cNvGrpSpPr/>
        <p:nvPr/>
      </p:nvGrpSpPr>
      <p:grpSpPr>
        <a:xfrm>
          <a:off x="0" y="0"/>
          <a:ext cx="0" cy="0"/>
          <a:chOff x="0" y="0"/>
          <a:chExt cx="0" cy="0"/>
        </a:xfrm>
      </p:grpSpPr>
      <p:sp>
        <p:nvSpPr>
          <p:cNvPr id="85" name="Shape 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6" name="Shape 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07" name="Shape 307"/>
        <p:cNvGrpSpPr/>
        <p:nvPr/>
      </p:nvGrpSpPr>
      <p:grpSpPr>
        <a:xfrm>
          <a:off x="0" y="0"/>
          <a:ext cx="0" cy="0"/>
          <a:chOff x="0" y="0"/>
          <a:chExt cx="0" cy="0"/>
        </a:xfrm>
      </p:grpSpPr>
      <p:sp>
        <p:nvSpPr>
          <p:cNvPr id="308" name="Shape 30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09" name="Shape 30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2" name="Shape 312"/>
        <p:cNvGrpSpPr/>
        <p:nvPr/>
      </p:nvGrpSpPr>
      <p:grpSpPr>
        <a:xfrm>
          <a:off x="0" y="0"/>
          <a:ext cx="0" cy="0"/>
          <a:chOff x="0" y="0"/>
          <a:chExt cx="0" cy="0"/>
        </a:xfrm>
      </p:grpSpPr>
      <p:sp>
        <p:nvSpPr>
          <p:cNvPr id="313" name="Shape 31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4" name="Shape 31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17" name="Shape 317"/>
        <p:cNvGrpSpPr/>
        <p:nvPr/>
      </p:nvGrpSpPr>
      <p:grpSpPr>
        <a:xfrm>
          <a:off x="0" y="0"/>
          <a:ext cx="0" cy="0"/>
          <a:chOff x="0" y="0"/>
          <a:chExt cx="0" cy="0"/>
        </a:xfrm>
      </p:grpSpPr>
      <p:sp>
        <p:nvSpPr>
          <p:cNvPr id="318" name="Shape 3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19" name="Shape 3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29" name="Shape 329"/>
        <p:cNvGrpSpPr/>
        <p:nvPr/>
      </p:nvGrpSpPr>
      <p:grpSpPr>
        <a:xfrm>
          <a:off x="0" y="0"/>
          <a:ext cx="0" cy="0"/>
          <a:chOff x="0" y="0"/>
          <a:chExt cx="0" cy="0"/>
        </a:xfrm>
      </p:grpSpPr>
      <p:sp>
        <p:nvSpPr>
          <p:cNvPr id="330" name="Shape 3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1" name="Shape 3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34" name="Shape 334"/>
        <p:cNvGrpSpPr/>
        <p:nvPr/>
      </p:nvGrpSpPr>
      <p:grpSpPr>
        <a:xfrm>
          <a:off x="0" y="0"/>
          <a:ext cx="0" cy="0"/>
          <a:chOff x="0" y="0"/>
          <a:chExt cx="0" cy="0"/>
        </a:xfrm>
      </p:grpSpPr>
      <p:sp>
        <p:nvSpPr>
          <p:cNvPr id="335" name="Shape 3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36" name="Shape 3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1" name="Shape 341"/>
        <p:cNvGrpSpPr/>
        <p:nvPr/>
      </p:nvGrpSpPr>
      <p:grpSpPr>
        <a:xfrm>
          <a:off x="0" y="0"/>
          <a:ext cx="0" cy="0"/>
          <a:chOff x="0" y="0"/>
          <a:chExt cx="0" cy="0"/>
        </a:xfrm>
      </p:grpSpPr>
      <p:sp>
        <p:nvSpPr>
          <p:cNvPr id="342" name="Shape 3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43" name="Shape 3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48" name="Shape 348"/>
        <p:cNvGrpSpPr/>
        <p:nvPr/>
      </p:nvGrpSpPr>
      <p:grpSpPr>
        <a:xfrm>
          <a:off x="0" y="0"/>
          <a:ext cx="0" cy="0"/>
          <a:chOff x="0" y="0"/>
          <a:chExt cx="0" cy="0"/>
        </a:xfrm>
      </p:grpSpPr>
      <p:sp>
        <p:nvSpPr>
          <p:cNvPr id="349" name="Shape 3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0" name="Shape 3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56" name="Shape 356"/>
        <p:cNvGrpSpPr/>
        <p:nvPr/>
      </p:nvGrpSpPr>
      <p:grpSpPr>
        <a:xfrm>
          <a:off x="0" y="0"/>
          <a:ext cx="0" cy="0"/>
          <a:chOff x="0" y="0"/>
          <a:chExt cx="0" cy="0"/>
        </a:xfrm>
      </p:grpSpPr>
      <p:sp>
        <p:nvSpPr>
          <p:cNvPr id="357" name="Shape 3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58" name="Shape 3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63" name="Shape 363"/>
        <p:cNvGrpSpPr/>
        <p:nvPr/>
      </p:nvGrpSpPr>
      <p:grpSpPr>
        <a:xfrm>
          <a:off x="0" y="0"/>
          <a:ext cx="0" cy="0"/>
          <a:chOff x="0" y="0"/>
          <a:chExt cx="0" cy="0"/>
        </a:xfrm>
      </p:grpSpPr>
      <p:sp>
        <p:nvSpPr>
          <p:cNvPr id="364" name="Shape 3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65" name="Shape 3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1" name="Shape 371"/>
        <p:cNvGrpSpPr/>
        <p:nvPr/>
      </p:nvGrpSpPr>
      <p:grpSpPr>
        <a:xfrm>
          <a:off x="0" y="0"/>
          <a:ext cx="0" cy="0"/>
          <a:chOff x="0" y="0"/>
          <a:chExt cx="0" cy="0"/>
        </a:xfrm>
      </p:grpSpPr>
      <p:sp>
        <p:nvSpPr>
          <p:cNvPr id="372" name="Shape 3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73" name="Shape 3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9" name="Shape 89"/>
        <p:cNvGrpSpPr/>
        <p:nvPr/>
      </p:nvGrpSpPr>
      <p:grpSpPr>
        <a:xfrm>
          <a:off x="0" y="0"/>
          <a:ext cx="0" cy="0"/>
          <a:chOff x="0" y="0"/>
          <a:chExt cx="0" cy="0"/>
        </a:xfrm>
      </p:grpSpPr>
      <p:sp>
        <p:nvSpPr>
          <p:cNvPr id="90" name="Shape 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1" name="Shape 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78" name="Shape 378"/>
        <p:cNvGrpSpPr/>
        <p:nvPr/>
      </p:nvGrpSpPr>
      <p:grpSpPr>
        <a:xfrm>
          <a:off x="0" y="0"/>
          <a:ext cx="0" cy="0"/>
          <a:chOff x="0" y="0"/>
          <a:chExt cx="0" cy="0"/>
        </a:xfrm>
      </p:grpSpPr>
      <p:sp>
        <p:nvSpPr>
          <p:cNvPr id="379" name="Shape 37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0" name="Shape 38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3" name="Shape 383"/>
        <p:cNvGrpSpPr/>
        <p:nvPr/>
      </p:nvGrpSpPr>
      <p:grpSpPr>
        <a:xfrm>
          <a:off x="0" y="0"/>
          <a:ext cx="0" cy="0"/>
          <a:chOff x="0" y="0"/>
          <a:chExt cx="0" cy="0"/>
        </a:xfrm>
      </p:grpSpPr>
      <p:sp>
        <p:nvSpPr>
          <p:cNvPr id="384" name="Shape 3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85" name="Shape 3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88" name="Shape 388"/>
        <p:cNvGrpSpPr/>
        <p:nvPr/>
      </p:nvGrpSpPr>
      <p:grpSpPr>
        <a:xfrm>
          <a:off x="0" y="0"/>
          <a:ext cx="0" cy="0"/>
          <a:chOff x="0" y="0"/>
          <a:chExt cx="0" cy="0"/>
        </a:xfrm>
      </p:grpSpPr>
      <p:sp>
        <p:nvSpPr>
          <p:cNvPr id="389" name="Shape 3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0" name="Shape 3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395" name="Shape 395"/>
        <p:cNvGrpSpPr/>
        <p:nvPr/>
      </p:nvGrpSpPr>
      <p:grpSpPr>
        <a:xfrm>
          <a:off x="0" y="0"/>
          <a:ext cx="0" cy="0"/>
          <a:chOff x="0" y="0"/>
          <a:chExt cx="0" cy="0"/>
        </a:xfrm>
      </p:grpSpPr>
      <p:sp>
        <p:nvSpPr>
          <p:cNvPr id="396" name="Shape 39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397" name="Shape 39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2" name="Shape 402"/>
        <p:cNvGrpSpPr/>
        <p:nvPr/>
      </p:nvGrpSpPr>
      <p:grpSpPr>
        <a:xfrm>
          <a:off x="0" y="0"/>
          <a:ext cx="0" cy="0"/>
          <a:chOff x="0" y="0"/>
          <a:chExt cx="0" cy="0"/>
        </a:xfrm>
      </p:grpSpPr>
      <p:sp>
        <p:nvSpPr>
          <p:cNvPr id="403" name="Shape 40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04" name="Shape 40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09" name="Shape 409"/>
        <p:cNvGrpSpPr/>
        <p:nvPr/>
      </p:nvGrpSpPr>
      <p:grpSpPr>
        <a:xfrm>
          <a:off x="0" y="0"/>
          <a:ext cx="0" cy="0"/>
          <a:chOff x="0" y="0"/>
          <a:chExt cx="0" cy="0"/>
        </a:xfrm>
      </p:grpSpPr>
      <p:sp>
        <p:nvSpPr>
          <p:cNvPr id="410" name="Shape 4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1" name="Shape 4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16" name="Shape 416"/>
        <p:cNvGrpSpPr/>
        <p:nvPr/>
      </p:nvGrpSpPr>
      <p:grpSpPr>
        <a:xfrm>
          <a:off x="0" y="0"/>
          <a:ext cx="0" cy="0"/>
          <a:chOff x="0" y="0"/>
          <a:chExt cx="0" cy="0"/>
        </a:xfrm>
      </p:grpSpPr>
      <p:sp>
        <p:nvSpPr>
          <p:cNvPr id="417" name="Shape 41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18" name="Shape 41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24" name="Shape 424"/>
        <p:cNvGrpSpPr/>
        <p:nvPr/>
      </p:nvGrpSpPr>
      <p:grpSpPr>
        <a:xfrm>
          <a:off x="0" y="0"/>
          <a:ext cx="0" cy="0"/>
          <a:chOff x="0" y="0"/>
          <a:chExt cx="0" cy="0"/>
        </a:xfrm>
      </p:grpSpPr>
      <p:sp>
        <p:nvSpPr>
          <p:cNvPr id="425" name="Shape 4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26" name="Shape 4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3" name="Shape 433"/>
        <p:cNvGrpSpPr/>
        <p:nvPr/>
      </p:nvGrpSpPr>
      <p:grpSpPr>
        <a:xfrm>
          <a:off x="0" y="0"/>
          <a:ext cx="0" cy="0"/>
          <a:chOff x="0" y="0"/>
          <a:chExt cx="0" cy="0"/>
        </a:xfrm>
      </p:grpSpPr>
      <p:sp>
        <p:nvSpPr>
          <p:cNvPr id="434" name="Shape 43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35" name="Shape 43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38" name="Shape 438"/>
        <p:cNvGrpSpPr/>
        <p:nvPr/>
      </p:nvGrpSpPr>
      <p:grpSpPr>
        <a:xfrm>
          <a:off x="0" y="0"/>
          <a:ext cx="0" cy="0"/>
          <a:chOff x="0" y="0"/>
          <a:chExt cx="0" cy="0"/>
        </a:xfrm>
      </p:grpSpPr>
      <p:sp>
        <p:nvSpPr>
          <p:cNvPr id="439" name="Shape 43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0" name="Shape 44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6" name="Shape 96"/>
        <p:cNvGrpSpPr/>
        <p:nvPr/>
      </p:nvGrpSpPr>
      <p:grpSpPr>
        <a:xfrm>
          <a:off x="0" y="0"/>
          <a:ext cx="0" cy="0"/>
          <a:chOff x="0" y="0"/>
          <a:chExt cx="0" cy="0"/>
        </a:xfrm>
      </p:grpSpPr>
      <p:sp>
        <p:nvSpPr>
          <p:cNvPr id="97" name="Shape 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8" name="Shape 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43" name="Shape 443"/>
        <p:cNvGrpSpPr/>
        <p:nvPr/>
      </p:nvGrpSpPr>
      <p:grpSpPr>
        <a:xfrm>
          <a:off x="0" y="0"/>
          <a:ext cx="0" cy="0"/>
          <a:chOff x="0" y="0"/>
          <a:chExt cx="0" cy="0"/>
        </a:xfrm>
      </p:grpSpPr>
      <p:sp>
        <p:nvSpPr>
          <p:cNvPr id="444" name="Shape 4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45" name="Shape 4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54" name="Shape 454"/>
        <p:cNvGrpSpPr/>
        <p:nvPr/>
      </p:nvGrpSpPr>
      <p:grpSpPr>
        <a:xfrm>
          <a:off x="0" y="0"/>
          <a:ext cx="0" cy="0"/>
          <a:chOff x="0" y="0"/>
          <a:chExt cx="0" cy="0"/>
        </a:xfrm>
      </p:grpSpPr>
      <p:sp>
        <p:nvSpPr>
          <p:cNvPr id="455" name="Shape 4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56" name="Shape 4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0" name="Shape 460"/>
        <p:cNvGrpSpPr/>
        <p:nvPr/>
      </p:nvGrpSpPr>
      <p:grpSpPr>
        <a:xfrm>
          <a:off x="0" y="0"/>
          <a:ext cx="0" cy="0"/>
          <a:chOff x="0" y="0"/>
          <a:chExt cx="0" cy="0"/>
        </a:xfrm>
      </p:grpSpPr>
      <p:sp>
        <p:nvSpPr>
          <p:cNvPr id="461" name="Shape 4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2" name="Shape 4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67" name="Shape 467"/>
        <p:cNvGrpSpPr/>
        <p:nvPr/>
      </p:nvGrpSpPr>
      <p:grpSpPr>
        <a:xfrm>
          <a:off x="0" y="0"/>
          <a:ext cx="0" cy="0"/>
          <a:chOff x="0" y="0"/>
          <a:chExt cx="0" cy="0"/>
        </a:xfrm>
      </p:grpSpPr>
      <p:sp>
        <p:nvSpPr>
          <p:cNvPr id="468" name="Shape 4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69" name="Shape 4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76" name="Shape 476"/>
        <p:cNvGrpSpPr/>
        <p:nvPr/>
      </p:nvGrpSpPr>
      <p:grpSpPr>
        <a:xfrm>
          <a:off x="0" y="0"/>
          <a:ext cx="0" cy="0"/>
          <a:chOff x="0" y="0"/>
          <a:chExt cx="0" cy="0"/>
        </a:xfrm>
      </p:grpSpPr>
      <p:sp>
        <p:nvSpPr>
          <p:cNvPr id="477" name="Shape 4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78" name="Shape 4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84" name="Shape 484"/>
        <p:cNvGrpSpPr/>
        <p:nvPr/>
      </p:nvGrpSpPr>
      <p:grpSpPr>
        <a:xfrm>
          <a:off x="0" y="0"/>
          <a:ext cx="0" cy="0"/>
          <a:chOff x="0" y="0"/>
          <a:chExt cx="0" cy="0"/>
        </a:xfrm>
      </p:grpSpPr>
      <p:sp>
        <p:nvSpPr>
          <p:cNvPr id="485" name="Shape 48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86" name="Shape 48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492" name="Shape 492"/>
        <p:cNvGrpSpPr/>
        <p:nvPr/>
      </p:nvGrpSpPr>
      <p:grpSpPr>
        <a:xfrm>
          <a:off x="0" y="0"/>
          <a:ext cx="0" cy="0"/>
          <a:chOff x="0" y="0"/>
          <a:chExt cx="0" cy="0"/>
        </a:xfrm>
      </p:grpSpPr>
      <p:sp>
        <p:nvSpPr>
          <p:cNvPr id="493" name="Shape 4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494" name="Shape 4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rPr lang="en"/>
              <a:t>Live demo</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0" name="Shape 500"/>
        <p:cNvGrpSpPr/>
        <p:nvPr/>
      </p:nvGrpSpPr>
      <p:grpSpPr>
        <a:xfrm>
          <a:off x="0" y="0"/>
          <a:ext cx="0" cy="0"/>
          <a:chOff x="0" y="0"/>
          <a:chExt cx="0" cy="0"/>
        </a:xfrm>
      </p:grpSpPr>
      <p:sp>
        <p:nvSpPr>
          <p:cNvPr id="501" name="Shape 5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02" name="Shape 5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9" name="Shape 509"/>
        <p:cNvGrpSpPr/>
        <p:nvPr/>
      </p:nvGrpSpPr>
      <p:grpSpPr>
        <a:xfrm>
          <a:off x="0" y="0"/>
          <a:ext cx="0" cy="0"/>
          <a:chOff x="0" y="0"/>
          <a:chExt cx="0" cy="0"/>
        </a:xfrm>
      </p:grpSpPr>
      <p:sp>
        <p:nvSpPr>
          <p:cNvPr id="510" name="Shape 5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1" name="Shape 5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4" name="Shape 514"/>
        <p:cNvGrpSpPr/>
        <p:nvPr/>
      </p:nvGrpSpPr>
      <p:grpSpPr>
        <a:xfrm>
          <a:off x="0" y="0"/>
          <a:ext cx="0" cy="0"/>
          <a:chOff x="0" y="0"/>
          <a:chExt cx="0" cy="0"/>
        </a:xfrm>
      </p:grpSpPr>
      <p:sp>
        <p:nvSpPr>
          <p:cNvPr id="515" name="Shape 51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16" name="Shape 51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5" name="Shape 105"/>
        <p:cNvGrpSpPr/>
        <p:nvPr/>
      </p:nvGrpSpPr>
      <p:grpSpPr>
        <a:xfrm>
          <a:off x="0" y="0"/>
          <a:ext cx="0" cy="0"/>
          <a:chOff x="0" y="0"/>
          <a:chExt cx="0" cy="0"/>
        </a:xfrm>
      </p:grpSpPr>
      <p:sp>
        <p:nvSpPr>
          <p:cNvPr id="106" name="Shape 10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7" name="Shape 10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Both (mainly Valerie)</a:t>
            </a: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19" name="Shape 519"/>
        <p:cNvGrpSpPr/>
        <p:nvPr/>
      </p:nvGrpSpPr>
      <p:grpSpPr>
        <a:xfrm>
          <a:off x="0" y="0"/>
          <a:ext cx="0" cy="0"/>
          <a:chOff x="0" y="0"/>
          <a:chExt cx="0" cy="0"/>
        </a:xfrm>
      </p:grpSpPr>
      <p:sp>
        <p:nvSpPr>
          <p:cNvPr id="520" name="Shape 5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1" name="Shape 5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25" name="Shape 525"/>
        <p:cNvGrpSpPr/>
        <p:nvPr/>
      </p:nvGrpSpPr>
      <p:grpSpPr>
        <a:xfrm>
          <a:off x="0" y="0"/>
          <a:ext cx="0" cy="0"/>
          <a:chOff x="0" y="0"/>
          <a:chExt cx="0" cy="0"/>
        </a:xfrm>
      </p:grpSpPr>
      <p:sp>
        <p:nvSpPr>
          <p:cNvPr id="526" name="Shape 52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27" name="Shape 52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1" name="Shape 531"/>
        <p:cNvGrpSpPr/>
        <p:nvPr/>
      </p:nvGrpSpPr>
      <p:grpSpPr>
        <a:xfrm>
          <a:off x="0" y="0"/>
          <a:ext cx="0" cy="0"/>
          <a:chOff x="0" y="0"/>
          <a:chExt cx="0" cy="0"/>
        </a:xfrm>
      </p:grpSpPr>
      <p:sp>
        <p:nvSpPr>
          <p:cNvPr id="532" name="Shape 5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3" name="Shape 5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37" name="Shape 537"/>
        <p:cNvGrpSpPr/>
        <p:nvPr/>
      </p:nvGrpSpPr>
      <p:grpSpPr>
        <a:xfrm>
          <a:off x="0" y="0"/>
          <a:ext cx="0" cy="0"/>
          <a:chOff x="0" y="0"/>
          <a:chExt cx="0" cy="0"/>
        </a:xfrm>
      </p:grpSpPr>
      <p:sp>
        <p:nvSpPr>
          <p:cNvPr id="538" name="Shape 5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39" name="Shape 5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2" name="Shape 542"/>
        <p:cNvGrpSpPr/>
        <p:nvPr/>
      </p:nvGrpSpPr>
      <p:grpSpPr>
        <a:xfrm>
          <a:off x="0" y="0"/>
          <a:ext cx="0" cy="0"/>
          <a:chOff x="0" y="0"/>
          <a:chExt cx="0" cy="0"/>
        </a:xfrm>
      </p:grpSpPr>
      <p:sp>
        <p:nvSpPr>
          <p:cNvPr id="543" name="Shape 54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44" name="Shape 54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a:spcBef>
                <a:spcPts val="0"/>
              </a:spcBef>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48" name="Shape 548"/>
        <p:cNvGrpSpPr/>
        <p:nvPr/>
      </p:nvGrpSpPr>
      <p:grpSpPr>
        <a:xfrm>
          <a:off x="0" y="0"/>
          <a:ext cx="0" cy="0"/>
          <a:chOff x="0" y="0"/>
          <a:chExt cx="0" cy="0"/>
        </a:xfrm>
      </p:grpSpPr>
      <p:sp>
        <p:nvSpPr>
          <p:cNvPr id="549" name="Shape 5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50" name="Shape 5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58" name="Shape 558"/>
        <p:cNvGrpSpPr/>
        <p:nvPr/>
      </p:nvGrpSpPr>
      <p:grpSpPr>
        <a:xfrm>
          <a:off x="0" y="0"/>
          <a:ext cx="0" cy="0"/>
          <a:chOff x="0" y="0"/>
          <a:chExt cx="0" cy="0"/>
        </a:xfrm>
      </p:grpSpPr>
      <p:sp>
        <p:nvSpPr>
          <p:cNvPr id="559" name="Shape 5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0" name="Shape 5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3" name="Shape 563"/>
        <p:cNvGrpSpPr/>
        <p:nvPr/>
      </p:nvGrpSpPr>
      <p:grpSpPr>
        <a:xfrm>
          <a:off x="0" y="0"/>
          <a:ext cx="0" cy="0"/>
          <a:chOff x="0" y="0"/>
          <a:chExt cx="0" cy="0"/>
        </a:xfrm>
      </p:grpSpPr>
      <p:sp>
        <p:nvSpPr>
          <p:cNvPr id="564" name="Shape 56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65" name="Shape 56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8" name="Shape 568"/>
        <p:cNvGrpSpPr/>
        <p:nvPr/>
      </p:nvGrpSpPr>
      <p:grpSpPr>
        <a:xfrm>
          <a:off x="0" y="0"/>
          <a:ext cx="0" cy="0"/>
          <a:chOff x="0" y="0"/>
          <a:chExt cx="0" cy="0"/>
        </a:xfrm>
      </p:grpSpPr>
      <p:sp>
        <p:nvSpPr>
          <p:cNvPr id="569" name="Shape 5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70" name="Shape 5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0" name="Shape 580"/>
        <p:cNvGrpSpPr/>
        <p:nvPr/>
      </p:nvGrpSpPr>
      <p:grpSpPr>
        <a:xfrm>
          <a:off x="0" y="0"/>
          <a:ext cx="0" cy="0"/>
          <a:chOff x="0" y="0"/>
          <a:chExt cx="0" cy="0"/>
        </a:xfrm>
      </p:grpSpPr>
      <p:sp>
        <p:nvSpPr>
          <p:cNvPr id="581" name="Shape 5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2" name="Shape 5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6" name="Shape 586"/>
        <p:cNvGrpSpPr/>
        <p:nvPr/>
      </p:nvGrpSpPr>
      <p:grpSpPr>
        <a:xfrm>
          <a:off x="0" y="0"/>
          <a:ext cx="0" cy="0"/>
          <a:chOff x="0" y="0"/>
          <a:chExt cx="0" cy="0"/>
        </a:xfrm>
      </p:grpSpPr>
      <p:sp>
        <p:nvSpPr>
          <p:cNvPr id="587" name="Shape 5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8" name="Shape 5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2" name="Shape 592"/>
        <p:cNvGrpSpPr/>
        <p:nvPr/>
      </p:nvGrpSpPr>
      <p:grpSpPr>
        <a:xfrm>
          <a:off x="0" y="0"/>
          <a:ext cx="0" cy="0"/>
          <a:chOff x="0" y="0"/>
          <a:chExt cx="0" cy="0"/>
        </a:xfrm>
      </p:grpSpPr>
      <p:sp>
        <p:nvSpPr>
          <p:cNvPr id="593" name="Shape 5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94" name="Shape 5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98" name="Shape 598"/>
        <p:cNvGrpSpPr/>
        <p:nvPr/>
      </p:nvGrpSpPr>
      <p:grpSpPr>
        <a:xfrm>
          <a:off x="0" y="0"/>
          <a:ext cx="0" cy="0"/>
          <a:chOff x="0" y="0"/>
          <a:chExt cx="0" cy="0"/>
        </a:xfrm>
      </p:grpSpPr>
      <p:sp>
        <p:nvSpPr>
          <p:cNvPr id="599" name="Shape 5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0" name="Shape 6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06" name="Shape 606"/>
        <p:cNvGrpSpPr/>
        <p:nvPr/>
      </p:nvGrpSpPr>
      <p:grpSpPr>
        <a:xfrm>
          <a:off x="0" y="0"/>
          <a:ext cx="0" cy="0"/>
          <a:chOff x="0" y="0"/>
          <a:chExt cx="0" cy="0"/>
        </a:xfrm>
      </p:grpSpPr>
      <p:sp>
        <p:nvSpPr>
          <p:cNvPr id="607" name="Shape 6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8" name="Shape 6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3" name="Shape 613"/>
        <p:cNvGrpSpPr/>
        <p:nvPr/>
      </p:nvGrpSpPr>
      <p:grpSpPr>
        <a:xfrm>
          <a:off x="0" y="0"/>
          <a:ext cx="0" cy="0"/>
          <a:chOff x="0" y="0"/>
          <a:chExt cx="0" cy="0"/>
        </a:xfrm>
      </p:grpSpPr>
      <p:sp>
        <p:nvSpPr>
          <p:cNvPr id="614" name="Shape 61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15" name="Shape 61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Lora</a:t>
            </a:r>
          </a:p>
          <a:p>
            <a:pPr lvl="0" rtl="0">
              <a:spcBef>
                <a:spcPts val="0"/>
              </a:spcBef>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19" name="Shape 619"/>
        <p:cNvGrpSpPr/>
        <p:nvPr/>
      </p:nvGrpSpPr>
      <p:grpSpPr>
        <a:xfrm>
          <a:off x="0" y="0"/>
          <a:ext cx="0" cy="0"/>
          <a:chOff x="0" y="0"/>
          <a:chExt cx="0" cy="0"/>
        </a:xfrm>
      </p:grpSpPr>
      <p:sp>
        <p:nvSpPr>
          <p:cNvPr id="620" name="Shape 62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1" name="Shape 62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4" name="Shape 624"/>
        <p:cNvGrpSpPr/>
        <p:nvPr/>
      </p:nvGrpSpPr>
      <p:grpSpPr>
        <a:xfrm>
          <a:off x="0" y="0"/>
          <a:ext cx="0" cy="0"/>
          <a:chOff x="0" y="0"/>
          <a:chExt cx="0" cy="0"/>
        </a:xfrm>
      </p:grpSpPr>
      <p:sp>
        <p:nvSpPr>
          <p:cNvPr id="625" name="Shape 6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26" name="Shape 6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9" name="Shape 629"/>
        <p:cNvGrpSpPr/>
        <p:nvPr/>
      </p:nvGrpSpPr>
      <p:grpSpPr>
        <a:xfrm>
          <a:off x="0" y="0"/>
          <a:ext cx="0" cy="0"/>
          <a:chOff x="0" y="0"/>
          <a:chExt cx="0" cy="0"/>
        </a:xfrm>
      </p:grpSpPr>
      <p:sp>
        <p:nvSpPr>
          <p:cNvPr id="630" name="Shape 6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1" name="Shape 6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34" name="Shape 634"/>
        <p:cNvGrpSpPr/>
        <p:nvPr/>
      </p:nvGrpSpPr>
      <p:grpSpPr>
        <a:xfrm>
          <a:off x="0" y="0"/>
          <a:ext cx="0" cy="0"/>
          <a:chOff x="0" y="0"/>
          <a:chExt cx="0" cy="0"/>
        </a:xfrm>
      </p:grpSpPr>
      <p:sp>
        <p:nvSpPr>
          <p:cNvPr id="635" name="Shape 63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36" name="Shape 63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 Mac; Valerie PC</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43" name="Shape 643"/>
        <p:cNvGrpSpPr/>
        <p:nvPr/>
      </p:nvGrpSpPr>
      <p:grpSpPr>
        <a:xfrm>
          <a:off x="0" y="0"/>
          <a:ext cx="0" cy="0"/>
          <a:chOff x="0" y="0"/>
          <a:chExt cx="0" cy="0"/>
        </a:xfrm>
      </p:grpSpPr>
      <p:sp>
        <p:nvSpPr>
          <p:cNvPr id="644" name="Shape 6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5" name="Shape 6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55" name="Shape 655"/>
        <p:cNvGrpSpPr/>
        <p:nvPr/>
      </p:nvGrpSpPr>
      <p:grpSpPr>
        <a:xfrm>
          <a:off x="0" y="0"/>
          <a:ext cx="0" cy="0"/>
          <a:chOff x="0" y="0"/>
          <a:chExt cx="0" cy="0"/>
        </a:xfrm>
      </p:grpSpPr>
      <p:sp>
        <p:nvSpPr>
          <p:cNvPr id="656" name="Shape 65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57" name="Shape 65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 Mac</a:t>
            </a: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2" name="Shape 662"/>
        <p:cNvGrpSpPr/>
        <p:nvPr/>
      </p:nvGrpSpPr>
      <p:grpSpPr>
        <a:xfrm>
          <a:off x="0" y="0"/>
          <a:ext cx="0" cy="0"/>
          <a:chOff x="0" y="0"/>
          <a:chExt cx="0" cy="0"/>
        </a:xfrm>
      </p:grpSpPr>
      <p:sp>
        <p:nvSpPr>
          <p:cNvPr id="663" name="Shape 6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64" name="Shape 6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a:t>
            </a: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69" name="Shape 669"/>
        <p:cNvGrpSpPr/>
        <p:nvPr/>
      </p:nvGrpSpPr>
      <p:grpSpPr>
        <a:xfrm>
          <a:off x="0" y="0"/>
          <a:ext cx="0" cy="0"/>
          <a:chOff x="0" y="0"/>
          <a:chExt cx="0" cy="0"/>
        </a:xfrm>
      </p:grpSpPr>
      <p:sp>
        <p:nvSpPr>
          <p:cNvPr id="670" name="Shape 67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71" name="Shape 67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 Mac; Valerie PC</a:t>
            </a: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80" name="Shape 680"/>
        <p:cNvGrpSpPr/>
        <p:nvPr/>
      </p:nvGrpSpPr>
      <p:grpSpPr>
        <a:xfrm>
          <a:off x="0" y="0"/>
          <a:ext cx="0" cy="0"/>
          <a:chOff x="0" y="0"/>
          <a:chExt cx="0" cy="0"/>
        </a:xfrm>
      </p:grpSpPr>
      <p:sp>
        <p:nvSpPr>
          <p:cNvPr id="681" name="Shape 6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82" name="Shape 6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Lora Mac; Valerie PC</a:t>
            </a: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1" name="Shape 691"/>
        <p:cNvGrpSpPr/>
        <p:nvPr/>
      </p:nvGrpSpPr>
      <p:grpSpPr>
        <a:xfrm>
          <a:off x="0" y="0"/>
          <a:ext cx="0" cy="0"/>
          <a:chOff x="0" y="0"/>
          <a:chExt cx="0" cy="0"/>
        </a:xfrm>
      </p:grpSpPr>
      <p:sp>
        <p:nvSpPr>
          <p:cNvPr id="692" name="Shape 69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3" name="Shape 69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98" name="Shape 698"/>
        <p:cNvGrpSpPr/>
        <p:nvPr/>
      </p:nvGrpSpPr>
      <p:grpSpPr>
        <a:xfrm>
          <a:off x="0" y="0"/>
          <a:ext cx="0" cy="0"/>
          <a:chOff x="0" y="0"/>
          <a:chExt cx="0" cy="0"/>
        </a:xfrm>
      </p:grpSpPr>
      <p:sp>
        <p:nvSpPr>
          <p:cNvPr id="699" name="Shape 6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0" name="Shape 7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Valerie</a:t>
            </a: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06" name="Shape 706"/>
        <p:cNvGrpSpPr/>
        <p:nvPr/>
      </p:nvGrpSpPr>
      <p:grpSpPr>
        <a:xfrm>
          <a:off x="0" y="0"/>
          <a:ext cx="0" cy="0"/>
          <a:chOff x="0" y="0"/>
          <a:chExt cx="0" cy="0"/>
        </a:xfrm>
      </p:grpSpPr>
      <p:sp>
        <p:nvSpPr>
          <p:cNvPr id="707" name="Shape 70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08" name="Shape 70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1" name="Shape 711"/>
        <p:cNvGrpSpPr/>
        <p:nvPr/>
      </p:nvGrpSpPr>
      <p:grpSpPr>
        <a:xfrm>
          <a:off x="0" y="0"/>
          <a:ext cx="0" cy="0"/>
          <a:chOff x="0" y="0"/>
          <a:chExt cx="0" cy="0"/>
        </a:xfrm>
      </p:grpSpPr>
      <p:sp>
        <p:nvSpPr>
          <p:cNvPr id="712" name="Shape 7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3" name="Shape 7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Valerie</a:t>
            </a: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17" name="Shape 717"/>
        <p:cNvGrpSpPr/>
        <p:nvPr/>
      </p:nvGrpSpPr>
      <p:grpSpPr>
        <a:xfrm>
          <a:off x="0" y="0"/>
          <a:ext cx="0" cy="0"/>
          <a:chOff x="0" y="0"/>
          <a:chExt cx="0" cy="0"/>
        </a:xfrm>
      </p:grpSpPr>
      <p:sp>
        <p:nvSpPr>
          <p:cNvPr id="718" name="Shape 7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19" name="Shape 7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4" name="Shape 724"/>
        <p:cNvGrpSpPr/>
        <p:nvPr/>
      </p:nvGrpSpPr>
      <p:grpSpPr>
        <a:xfrm>
          <a:off x="0" y="0"/>
          <a:ext cx="0" cy="0"/>
          <a:chOff x="0" y="0"/>
          <a:chExt cx="0" cy="0"/>
        </a:xfrm>
      </p:grpSpPr>
      <p:sp>
        <p:nvSpPr>
          <p:cNvPr id="725" name="Shape 7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26" name="Shape 7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9" name="Shape 129"/>
        <p:cNvGrpSpPr/>
        <p:nvPr/>
      </p:nvGrpSpPr>
      <p:grpSpPr>
        <a:xfrm>
          <a:off x="0" y="0"/>
          <a:ext cx="0" cy="0"/>
          <a:chOff x="0" y="0"/>
          <a:chExt cx="0" cy="0"/>
        </a:xfrm>
      </p:grpSpPr>
      <p:sp>
        <p:nvSpPr>
          <p:cNvPr id="130" name="Shape 1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1" name="Shape 1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Lora</a:t>
            </a: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29" name="Shape 729"/>
        <p:cNvGrpSpPr/>
        <p:nvPr/>
      </p:nvGrpSpPr>
      <p:grpSpPr>
        <a:xfrm>
          <a:off x="0" y="0"/>
          <a:ext cx="0" cy="0"/>
          <a:chOff x="0" y="0"/>
          <a:chExt cx="0" cy="0"/>
        </a:xfrm>
      </p:grpSpPr>
      <p:sp>
        <p:nvSpPr>
          <p:cNvPr id="730" name="Shape 73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31" name="Shape 73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1" name="Shape 741"/>
        <p:cNvGrpSpPr/>
        <p:nvPr/>
      </p:nvGrpSpPr>
      <p:grpSpPr>
        <a:xfrm>
          <a:off x="0" y="0"/>
          <a:ext cx="0" cy="0"/>
          <a:chOff x="0" y="0"/>
          <a:chExt cx="0" cy="0"/>
        </a:xfrm>
      </p:grpSpPr>
      <p:sp>
        <p:nvSpPr>
          <p:cNvPr id="742" name="Shape 74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43" name="Shape 74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48" name="Shape 748"/>
        <p:cNvGrpSpPr/>
        <p:nvPr/>
      </p:nvGrpSpPr>
      <p:grpSpPr>
        <a:xfrm>
          <a:off x="0" y="0"/>
          <a:ext cx="0" cy="0"/>
          <a:chOff x="0" y="0"/>
          <a:chExt cx="0" cy="0"/>
        </a:xfrm>
      </p:grpSpPr>
      <p:sp>
        <p:nvSpPr>
          <p:cNvPr id="749" name="Shape 74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0" name="Shape 75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2" name="Shape 762"/>
        <p:cNvGrpSpPr/>
        <p:nvPr/>
      </p:nvGrpSpPr>
      <p:grpSpPr>
        <a:xfrm>
          <a:off x="0" y="0"/>
          <a:ext cx="0" cy="0"/>
          <a:chOff x="0" y="0"/>
          <a:chExt cx="0" cy="0"/>
        </a:xfrm>
      </p:grpSpPr>
      <p:sp>
        <p:nvSpPr>
          <p:cNvPr id="763" name="Shape 7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64" name="Shape 7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68" name="Shape 768"/>
        <p:cNvGrpSpPr/>
        <p:nvPr/>
      </p:nvGrpSpPr>
      <p:grpSpPr>
        <a:xfrm>
          <a:off x="0" y="0"/>
          <a:ext cx="0" cy="0"/>
          <a:chOff x="0" y="0"/>
          <a:chExt cx="0" cy="0"/>
        </a:xfrm>
      </p:grpSpPr>
      <p:sp>
        <p:nvSpPr>
          <p:cNvPr id="769" name="Shape 7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0" name="Shape 7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5" name="Shape 775"/>
        <p:cNvGrpSpPr/>
        <p:nvPr/>
      </p:nvGrpSpPr>
      <p:grpSpPr>
        <a:xfrm>
          <a:off x="0" y="0"/>
          <a:ext cx="0" cy="0"/>
          <a:chOff x="0" y="0"/>
          <a:chExt cx="0" cy="0"/>
        </a:xfrm>
      </p:grpSpPr>
      <p:sp>
        <p:nvSpPr>
          <p:cNvPr id="776" name="Shape 77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77" name="Shape 77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2" name="Shape 782"/>
        <p:cNvGrpSpPr/>
        <p:nvPr/>
      </p:nvGrpSpPr>
      <p:grpSpPr>
        <a:xfrm>
          <a:off x="0" y="0"/>
          <a:ext cx="0" cy="0"/>
          <a:chOff x="0" y="0"/>
          <a:chExt cx="0" cy="0"/>
        </a:xfrm>
      </p:grpSpPr>
      <p:sp>
        <p:nvSpPr>
          <p:cNvPr id="783" name="Shape 78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84" name="Shape 78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89" name="Shape 789"/>
        <p:cNvGrpSpPr/>
        <p:nvPr/>
      </p:nvGrpSpPr>
      <p:grpSpPr>
        <a:xfrm>
          <a:off x="0" y="0"/>
          <a:ext cx="0" cy="0"/>
          <a:chOff x="0" y="0"/>
          <a:chExt cx="0" cy="0"/>
        </a:xfrm>
      </p:grpSpPr>
      <p:sp>
        <p:nvSpPr>
          <p:cNvPr id="790" name="Shape 79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1" name="Shape 79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96" name="Shape 796"/>
        <p:cNvGrpSpPr/>
        <p:nvPr/>
      </p:nvGrpSpPr>
      <p:grpSpPr>
        <a:xfrm>
          <a:off x="0" y="0"/>
          <a:ext cx="0" cy="0"/>
          <a:chOff x="0" y="0"/>
          <a:chExt cx="0" cy="0"/>
        </a:xfrm>
      </p:grpSpPr>
      <p:sp>
        <p:nvSpPr>
          <p:cNvPr id="797" name="Shape 7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8" name="Shape 7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Both</a:t>
            </a: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1" name="Shape 801"/>
        <p:cNvGrpSpPr/>
        <p:nvPr/>
      </p:nvGrpSpPr>
      <p:grpSpPr>
        <a:xfrm>
          <a:off x="0" y="0"/>
          <a:ext cx="0" cy="0"/>
          <a:chOff x="0" y="0"/>
          <a:chExt cx="0" cy="0"/>
        </a:xfrm>
      </p:grpSpPr>
      <p:sp>
        <p:nvSpPr>
          <p:cNvPr id="802" name="Shape 8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03" name="Shape 8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Clr>
                <a:schemeClr val="dk2"/>
              </a:buClr>
              <a:buSzPct val="100000"/>
              <a:buFont typeface="Arial"/>
              <a:buNone/>
            </a:pPr>
            <a:r>
              <a:rPr lang="en">
                <a:solidFill>
                  <a:schemeClr val="dk2"/>
                </a:solidFill>
              </a:rPr>
              <a:t>Valerie</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bg>
      <p:bgPr>
        <a:solidFill>
          <a:schemeClr val="dk1"/>
        </a:solidFill>
      </p:bgPr>
    </p:bg>
    <p:spTree>
      <p:nvGrpSpPr>
        <p:cNvPr id="9" name="Shape 9"/>
        <p:cNvGrpSpPr/>
        <p:nvPr/>
      </p:nvGrpSpPr>
      <p:grpSpPr>
        <a:xfrm>
          <a:off x="0" y="0"/>
          <a:ext cx="0" cy="0"/>
          <a:chOff x="0" y="0"/>
          <a:chExt cx="0" cy="0"/>
        </a:xfrm>
      </p:grpSpPr>
      <p:cxnSp>
        <p:nvCxnSpPr>
          <p:cNvPr id="10" name="Shape 10"/>
          <p:cNvCxnSpPr/>
          <p:nvPr/>
        </p:nvCxnSpPr>
        <p:spPr>
          <a:xfrm>
            <a:off x="2477724" y="415650"/>
            <a:ext cx="6244200" cy="0"/>
          </a:xfrm>
          <a:prstGeom prst="straightConnector1">
            <a:avLst/>
          </a:prstGeom>
          <a:noFill/>
          <a:ln cap="flat" cmpd="sng" w="38100">
            <a:solidFill>
              <a:schemeClr val="lt1"/>
            </a:solidFill>
            <a:prstDash val="solid"/>
            <a:round/>
            <a:headEnd len="med" w="med" type="none"/>
            <a:tailEnd len="med" w="med" type="none"/>
          </a:ln>
        </p:spPr>
      </p:cxnSp>
      <p:cxnSp>
        <p:nvCxnSpPr>
          <p:cNvPr id="11" name="Shape 11"/>
          <p:cNvCxnSpPr/>
          <p:nvPr/>
        </p:nvCxnSpPr>
        <p:spPr>
          <a:xfrm>
            <a:off x="2477724" y="4740000"/>
            <a:ext cx="6244200" cy="0"/>
          </a:xfrm>
          <a:prstGeom prst="straightConnector1">
            <a:avLst/>
          </a:prstGeom>
          <a:noFill/>
          <a:ln cap="flat" cmpd="sng" w="19050">
            <a:solidFill>
              <a:schemeClr val="lt1"/>
            </a:solidFill>
            <a:prstDash val="solid"/>
            <a:round/>
            <a:headEnd len="med" w="med" type="none"/>
            <a:tailEnd len="med" w="med" type="none"/>
          </a:ln>
        </p:spPr>
      </p:cxnSp>
      <p:cxnSp>
        <p:nvCxnSpPr>
          <p:cNvPr id="12" name="Shape 12"/>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13" name="Shape 13"/>
          <p:cNvSpPr txBox="1"/>
          <p:nvPr>
            <p:ph type="ctrTitle"/>
          </p:nvPr>
        </p:nvSpPr>
        <p:spPr>
          <a:xfrm>
            <a:off x="2371725" y="630225"/>
            <a:ext cx="6331500" cy="1542000"/>
          </a:xfrm>
          <a:prstGeom prst="rect">
            <a:avLst/>
          </a:prstGeom>
        </p:spPr>
        <p:txBody>
          <a:bodyPr anchorCtr="0" anchor="t" bIns="91425" lIns="91425" rIns="91425" tIns="91425"/>
          <a:lstStyle>
            <a:lvl1pPr lvl="0">
              <a:spcBef>
                <a:spcPts val="0"/>
              </a:spcBef>
              <a:buClr>
                <a:schemeClr val="lt1"/>
              </a:buClr>
              <a:buSzPct val="100000"/>
              <a:buFont typeface="Georgia"/>
              <a:defRPr sz="4800">
                <a:solidFill>
                  <a:schemeClr val="lt1"/>
                </a:solidFill>
                <a:latin typeface="Georgia"/>
                <a:ea typeface="Georgia"/>
                <a:cs typeface="Georgia"/>
                <a:sym typeface="Georgia"/>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14" name="Shape 14"/>
          <p:cNvSpPr txBox="1"/>
          <p:nvPr>
            <p:ph idx="1" type="subTitle"/>
          </p:nvPr>
        </p:nvSpPr>
        <p:spPr>
          <a:xfrm>
            <a:off x="2390266" y="3238450"/>
            <a:ext cx="6331500" cy="1241700"/>
          </a:xfrm>
          <a:prstGeom prst="rect">
            <a:avLst/>
          </a:prstGeom>
        </p:spPr>
        <p:txBody>
          <a:bodyPr anchorCtr="0" anchor="b" bIns="91425" lIns="91425" rIns="91425" tIns="91425"/>
          <a:lstStyle>
            <a:lvl1pPr lvl="0">
              <a:lnSpc>
                <a:spcPct val="100000"/>
              </a:lnSpc>
              <a:spcBef>
                <a:spcPts val="0"/>
              </a:spcBef>
              <a:spcAft>
                <a:spcPts val="0"/>
              </a:spcAft>
              <a:buClr>
                <a:schemeClr val="lt1"/>
              </a:buClr>
              <a:buFont typeface="Trebuchet MS"/>
              <a:buNone/>
              <a:defRPr>
                <a:solidFill>
                  <a:schemeClr val="lt1"/>
                </a:solidFill>
                <a:latin typeface="Trebuchet MS"/>
                <a:ea typeface="Trebuchet MS"/>
                <a:cs typeface="Trebuchet MS"/>
                <a:sym typeface="Trebuchet MS"/>
              </a:defRPr>
            </a:lvl1pPr>
            <a:lvl2pPr lvl="1">
              <a:lnSpc>
                <a:spcPct val="100000"/>
              </a:lnSpc>
              <a:spcBef>
                <a:spcPts val="0"/>
              </a:spcBef>
              <a:spcAft>
                <a:spcPts val="0"/>
              </a:spcAft>
              <a:buClr>
                <a:schemeClr val="lt1"/>
              </a:buClr>
              <a:buSzPct val="100000"/>
              <a:buNone/>
              <a:defRPr sz="1800">
                <a:solidFill>
                  <a:schemeClr val="lt1"/>
                </a:solidFill>
              </a:defRPr>
            </a:lvl2pPr>
            <a:lvl3pPr lvl="2">
              <a:lnSpc>
                <a:spcPct val="100000"/>
              </a:lnSpc>
              <a:spcBef>
                <a:spcPts val="0"/>
              </a:spcBef>
              <a:spcAft>
                <a:spcPts val="0"/>
              </a:spcAft>
              <a:buClr>
                <a:schemeClr val="lt1"/>
              </a:buClr>
              <a:buSzPct val="100000"/>
              <a:buNone/>
              <a:defRPr sz="1800">
                <a:solidFill>
                  <a:schemeClr val="lt1"/>
                </a:solidFill>
              </a:defRPr>
            </a:lvl3pPr>
            <a:lvl4pPr lvl="3">
              <a:lnSpc>
                <a:spcPct val="100000"/>
              </a:lnSpc>
              <a:spcBef>
                <a:spcPts val="0"/>
              </a:spcBef>
              <a:spcAft>
                <a:spcPts val="0"/>
              </a:spcAft>
              <a:buClr>
                <a:schemeClr val="lt1"/>
              </a:buClr>
              <a:buSzPct val="100000"/>
              <a:buNone/>
              <a:defRPr sz="1800">
                <a:solidFill>
                  <a:schemeClr val="lt1"/>
                </a:solidFill>
              </a:defRPr>
            </a:lvl4pPr>
            <a:lvl5pPr lvl="4">
              <a:lnSpc>
                <a:spcPct val="100000"/>
              </a:lnSpc>
              <a:spcBef>
                <a:spcPts val="0"/>
              </a:spcBef>
              <a:spcAft>
                <a:spcPts val="0"/>
              </a:spcAft>
              <a:buClr>
                <a:schemeClr val="lt1"/>
              </a:buClr>
              <a:buSzPct val="100000"/>
              <a:buNone/>
              <a:defRPr sz="1800">
                <a:solidFill>
                  <a:schemeClr val="lt1"/>
                </a:solidFill>
              </a:defRPr>
            </a:lvl5pPr>
            <a:lvl6pPr lvl="5">
              <a:lnSpc>
                <a:spcPct val="100000"/>
              </a:lnSpc>
              <a:spcBef>
                <a:spcPts val="0"/>
              </a:spcBef>
              <a:spcAft>
                <a:spcPts val="0"/>
              </a:spcAft>
              <a:buClr>
                <a:schemeClr val="lt1"/>
              </a:buClr>
              <a:buSzPct val="100000"/>
              <a:buNone/>
              <a:defRPr sz="1800">
                <a:solidFill>
                  <a:schemeClr val="lt1"/>
                </a:solidFill>
              </a:defRPr>
            </a:lvl6pPr>
            <a:lvl7pPr lvl="6">
              <a:lnSpc>
                <a:spcPct val="100000"/>
              </a:lnSpc>
              <a:spcBef>
                <a:spcPts val="0"/>
              </a:spcBef>
              <a:spcAft>
                <a:spcPts val="0"/>
              </a:spcAft>
              <a:buClr>
                <a:schemeClr val="lt1"/>
              </a:buClr>
              <a:buSzPct val="100000"/>
              <a:buNone/>
              <a:defRPr sz="1800">
                <a:solidFill>
                  <a:schemeClr val="lt1"/>
                </a:solidFill>
              </a:defRPr>
            </a:lvl7pPr>
            <a:lvl8pPr lvl="7">
              <a:lnSpc>
                <a:spcPct val="100000"/>
              </a:lnSpc>
              <a:spcBef>
                <a:spcPts val="0"/>
              </a:spcBef>
              <a:spcAft>
                <a:spcPts val="0"/>
              </a:spcAft>
              <a:buClr>
                <a:schemeClr val="lt1"/>
              </a:buClr>
              <a:buSzPct val="100000"/>
              <a:buNone/>
              <a:defRPr sz="1800">
                <a:solidFill>
                  <a:schemeClr val="lt1"/>
                </a:solidFill>
              </a:defRPr>
            </a:lvl8pPr>
            <a:lvl9pPr lvl="8">
              <a:lnSpc>
                <a:spcPct val="100000"/>
              </a:lnSpc>
              <a:spcBef>
                <a:spcPts val="0"/>
              </a:spcBef>
              <a:spcAft>
                <a:spcPts val="0"/>
              </a:spcAft>
              <a:buClr>
                <a:schemeClr val="lt1"/>
              </a:buClr>
              <a:buSzPct val="100000"/>
              <a:buNone/>
              <a:defRPr sz="1800">
                <a:solidFill>
                  <a:schemeClr val="lt1"/>
                </a:solidFill>
              </a:defRPr>
            </a:lvl9pPr>
          </a:lstStyle>
          <a:p/>
        </p:txBody>
      </p:sp>
      <p:sp>
        <p:nvSpPr>
          <p:cNvPr id="15" name="Shape 1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60" name="Shape 60"/>
        <p:cNvGrpSpPr/>
        <p:nvPr/>
      </p:nvGrpSpPr>
      <p:grpSpPr>
        <a:xfrm>
          <a:off x="0" y="0"/>
          <a:ext cx="0" cy="0"/>
          <a:chOff x="0" y="0"/>
          <a:chExt cx="0" cy="0"/>
        </a:xfrm>
      </p:grpSpPr>
      <p:cxnSp>
        <p:nvCxnSpPr>
          <p:cNvPr id="61" name="Shape 61"/>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62" name="Shape 62"/>
          <p:cNvCxnSpPr/>
          <p:nvPr/>
        </p:nvCxnSpPr>
        <p:spPr>
          <a:xfrm>
            <a:off x="425200" y="415650"/>
            <a:ext cx="8296800" cy="0"/>
          </a:xfrm>
          <a:prstGeom prst="straightConnector1">
            <a:avLst/>
          </a:prstGeom>
          <a:noFill/>
          <a:ln cap="flat" cmpd="sng" w="38100">
            <a:solidFill>
              <a:schemeClr val="dk2"/>
            </a:solidFill>
            <a:prstDash val="solid"/>
            <a:round/>
            <a:headEnd len="med" w="med" type="none"/>
            <a:tailEnd len="med" w="med" type="none"/>
          </a:ln>
        </p:spPr>
      </p:cxnSp>
      <p:sp>
        <p:nvSpPr>
          <p:cNvPr id="63" name="Shape 63"/>
          <p:cNvSpPr txBox="1"/>
          <p:nvPr>
            <p:ph type="title"/>
          </p:nvPr>
        </p:nvSpPr>
        <p:spPr>
          <a:xfrm>
            <a:off x="853950" y="1304850"/>
            <a:ext cx="7436100" cy="1538400"/>
          </a:xfrm>
          <a:prstGeom prst="rect">
            <a:avLst/>
          </a:prstGeom>
        </p:spPr>
        <p:txBody>
          <a:bodyPr anchorCtr="0" anchor="ctr" bIns="91425" lIns="91425" rIns="91425" tIns="91425"/>
          <a:lstStyle>
            <a:lvl1pPr lvl="0" algn="ctr">
              <a:spcBef>
                <a:spcPts val="0"/>
              </a:spcBef>
              <a:buClr>
                <a:schemeClr val="dk1"/>
              </a:buClr>
              <a:buSzPct val="100000"/>
              <a:buFont typeface="Lato"/>
              <a:defRPr sz="9600">
                <a:solidFill>
                  <a:schemeClr val="dk1"/>
                </a:solidFill>
                <a:latin typeface="Lato"/>
                <a:ea typeface="Lato"/>
                <a:cs typeface="Lato"/>
                <a:sym typeface="Lato"/>
              </a:defRPr>
            </a:lvl1pPr>
            <a:lvl2pPr lvl="1" algn="ctr">
              <a:spcBef>
                <a:spcPts val="0"/>
              </a:spcBef>
              <a:buClr>
                <a:schemeClr val="dk1"/>
              </a:buClr>
              <a:buSzPct val="100000"/>
              <a:buFont typeface="Lato"/>
              <a:defRPr sz="9600">
                <a:solidFill>
                  <a:schemeClr val="dk1"/>
                </a:solidFill>
                <a:latin typeface="Lato"/>
                <a:ea typeface="Lato"/>
                <a:cs typeface="Lato"/>
                <a:sym typeface="Lato"/>
              </a:defRPr>
            </a:lvl2pPr>
            <a:lvl3pPr lvl="2" algn="ctr">
              <a:spcBef>
                <a:spcPts val="0"/>
              </a:spcBef>
              <a:buClr>
                <a:schemeClr val="dk1"/>
              </a:buClr>
              <a:buSzPct val="100000"/>
              <a:buFont typeface="Lato"/>
              <a:defRPr sz="9600">
                <a:solidFill>
                  <a:schemeClr val="dk1"/>
                </a:solidFill>
                <a:latin typeface="Lato"/>
                <a:ea typeface="Lato"/>
                <a:cs typeface="Lato"/>
                <a:sym typeface="Lato"/>
              </a:defRPr>
            </a:lvl3pPr>
            <a:lvl4pPr lvl="3" algn="ctr">
              <a:spcBef>
                <a:spcPts val="0"/>
              </a:spcBef>
              <a:buClr>
                <a:schemeClr val="dk1"/>
              </a:buClr>
              <a:buSzPct val="100000"/>
              <a:buFont typeface="Lato"/>
              <a:defRPr sz="9600">
                <a:solidFill>
                  <a:schemeClr val="dk1"/>
                </a:solidFill>
                <a:latin typeface="Lato"/>
                <a:ea typeface="Lato"/>
                <a:cs typeface="Lato"/>
                <a:sym typeface="Lato"/>
              </a:defRPr>
            </a:lvl4pPr>
            <a:lvl5pPr lvl="4" algn="ctr">
              <a:spcBef>
                <a:spcPts val="0"/>
              </a:spcBef>
              <a:buClr>
                <a:schemeClr val="dk1"/>
              </a:buClr>
              <a:buSzPct val="100000"/>
              <a:buFont typeface="Lato"/>
              <a:defRPr sz="9600">
                <a:solidFill>
                  <a:schemeClr val="dk1"/>
                </a:solidFill>
                <a:latin typeface="Lato"/>
                <a:ea typeface="Lato"/>
                <a:cs typeface="Lato"/>
                <a:sym typeface="Lato"/>
              </a:defRPr>
            </a:lvl5pPr>
            <a:lvl6pPr lvl="5" algn="ctr">
              <a:spcBef>
                <a:spcPts val="0"/>
              </a:spcBef>
              <a:buClr>
                <a:schemeClr val="dk1"/>
              </a:buClr>
              <a:buSzPct val="100000"/>
              <a:buFont typeface="Lato"/>
              <a:defRPr sz="9600">
                <a:solidFill>
                  <a:schemeClr val="dk1"/>
                </a:solidFill>
                <a:latin typeface="Lato"/>
                <a:ea typeface="Lato"/>
                <a:cs typeface="Lato"/>
                <a:sym typeface="Lato"/>
              </a:defRPr>
            </a:lvl6pPr>
            <a:lvl7pPr lvl="6" algn="ctr">
              <a:spcBef>
                <a:spcPts val="0"/>
              </a:spcBef>
              <a:buClr>
                <a:schemeClr val="dk1"/>
              </a:buClr>
              <a:buSzPct val="100000"/>
              <a:buFont typeface="Lato"/>
              <a:defRPr sz="9600">
                <a:solidFill>
                  <a:schemeClr val="dk1"/>
                </a:solidFill>
                <a:latin typeface="Lato"/>
                <a:ea typeface="Lato"/>
                <a:cs typeface="Lato"/>
                <a:sym typeface="Lato"/>
              </a:defRPr>
            </a:lvl7pPr>
            <a:lvl8pPr lvl="7" algn="ctr">
              <a:spcBef>
                <a:spcPts val="0"/>
              </a:spcBef>
              <a:buClr>
                <a:schemeClr val="dk1"/>
              </a:buClr>
              <a:buSzPct val="100000"/>
              <a:buFont typeface="Lato"/>
              <a:defRPr sz="9600">
                <a:solidFill>
                  <a:schemeClr val="dk1"/>
                </a:solidFill>
                <a:latin typeface="Lato"/>
                <a:ea typeface="Lato"/>
                <a:cs typeface="Lato"/>
                <a:sym typeface="Lato"/>
              </a:defRPr>
            </a:lvl8pPr>
            <a:lvl9pPr lvl="8" algn="ctr">
              <a:spcBef>
                <a:spcPts val="0"/>
              </a:spcBef>
              <a:buClr>
                <a:schemeClr val="dk1"/>
              </a:buClr>
              <a:buSzPct val="100000"/>
              <a:buFont typeface="Lato"/>
              <a:defRPr sz="9600">
                <a:solidFill>
                  <a:schemeClr val="dk1"/>
                </a:solidFill>
                <a:latin typeface="Lato"/>
                <a:ea typeface="Lato"/>
                <a:cs typeface="Lato"/>
                <a:sym typeface="Lato"/>
              </a:defRPr>
            </a:lvl9pPr>
          </a:lstStyle>
          <a:p/>
        </p:txBody>
      </p:sp>
      <p:sp>
        <p:nvSpPr>
          <p:cNvPr id="64" name="Shape 64"/>
          <p:cNvSpPr txBox="1"/>
          <p:nvPr>
            <p:ph idx="1" type="body"/>
          </p:nvPr>
        </p:nvSpPr>
        <p:spPr>
          <a:xfrm>
            <a:off x="853950" y="2919450"/>
            <a:ext cx="7436100" cy="10716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65" name="Shape 6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66" name="Shape 66"/>
        <p:cNvGrpSpPr/>
        <p:nvPr/>
      </p:nvGrpSpPr>
      <p:grpSpPr>
        <a:xfrm>
          <a:off x="0" y="0"/>
          <a:ext cx="0" cy="0"/>
          <a:chOff x="0" y="0"/>
          <a:chExt cx="0" cy="0"/>
        </a:xfrm>
      </p:grpSpPr>
      <p:sp>
        <p:nvSpPr>
          <p:cNvPr id="67" name="Shape 6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bg>
      <p:bgPr>
        <a:solidFill>
          <a:schemeClr val="dk1"/>
        </a:solidFill>
      </p:bgPr>
    </p:bg>
    <p:spTree>
      <p:nvGrpSpPr>
        <p:cNvPr id="16" name="Shape 16"/>
        <p:cNvGrpSpPr/>
        <p:nvPr/>
      </p:nvGrpSpPr>
      <p:grpSpPr>
        <a:xfrm>
          <a:off x="0" y="0"/>
          <a:ext cx="0" cy="0"/>
          <a:chOff x="0" y="0"/>
          <a:chExt cx="0" cy="0"/>
        </a:xfrm>
      </p:grpSpPr>
      <p:cxnSp>
        <p:nvCxnSpPr>
          <p:cNvPr id="17" name="Shape 17"/>
          <p:cNvCxnSpPr/>
          <p:nvPr/>
        </p:nvCxnSpPr>
        <p:spPr>
          <a:xfrm>
            <a:off x="425200" y="415650"/>
            <a:ext cx="8296800" cy="0"/>
          </a:xfrm>
          <a:prstGeom prst="straightConnector1">
            <a:avLst/>
          </a:prstGeom>
          <a:noFill/>
          <a:ln cap="flat" cmpd="sng" w="38100">
            <a:solidFill>
              <a:schemeClr val="lt1"/>
            </a:solidFill>
            <a:prstDash val="solid"/>
            <a:round/>
            <a:headEnd len="med" w="med" type="none"/>
            <a:tailEnd len="med" w="med" type="none"/>
          </a:ln>
        </p:spPr>
      </p:cxnSp>
      <p:cxnSp>
        <p:nvCxnSpPr>
          <p:cNvPr id="18" name="Shape 18"/>
          <p:cNvCxnSpPr/>
          <p:nvPr/>
        </p:nvCxnSpPr>
        <p:spPr>
          <a:xfrm>
            <a:off x="425200" y="4740000"/>
            <a:ext cx="8296800" cy="0"/>
          </a:xfrm>
          <a:prstGeom prst="straightConnector1">
            <a:avLst/>
          </a:prstGeom>
          <a:noFill/>
          <a:ln cap="flat" cmpd="sng" w="19050">
            <a:solidFill>
              <a:schemeClr val="lt1"/>
            </a:solidFill>
            <a:prstDash val="solid"/>
            <a:round/>
            <a:headEnd len="med" w="med" type="none"/>
            <a:tailEnd len="med" w="med" type="none"/>
          </a:ln>
        </p:spPr>
      </p:cxnSp>
      <p:sp>
        <p:nvSpPr>
          <p:cNvPr id="19" name="Shape 19"/>
          <p:cNvSpPr txBox="1"/>
          <p:nvPr>
            <p:ph type="title"/>
          </p:nvPr>
        </p:nvSpPr>
        <p:spPr>
          <a:xfrm>
            <a:off x="406425" y="1806825"/>
            <a:ext cx="8296800" cy="1542000"/>
          </a:xfrm>
          <a:prstGeom prst="rect">
            <a:avLst/>
          </a:prstGeom>
        </p:spPr>
        <p:txBody>
          <a:bodyPr anchorCtr="0" anchor="ctr" bIns="91425" lIns="91425" rIns="91425" tIns="91425"/>
          <a:lstStyle>
            <a:lvl1pPr lvl="0" algn="ctr">
              <a:spcBef>
                <a:spcPts val="0"/>
              </a:spcBef>
              <a:buClr>
                <a:schemeClr val="lt1"/>
              </a:buClr>
              <a:buSzPct val="100000"/>
              <a:buFont typeface="Georgia"/>
              <a:defRPr sz="4800">
                <a:solidFill>
                  <a:schemeClr val="lt1"/>
                </a:solidFill>
                <a:latin typeface="Georgia"/>
                <a:ea typeface="Georgia"/>
                <a:cs typeface="Georgia"/>
                <a:sym typeface="Georgia"/>
              </a:defRPr>
            </a:lvl1pPr>
            <a:lvl2pPr lvl="1" algn="ctr">
              <a:spcBef>
                <a:spcPts val="0"/>
              </a:spcBef>
              <a:buClr>
                <a:schemeClr val="lt1"/>
              </a:buClr>
              <a:buSzPct val="100000"/>
              <a:defRPr sz="4800">
                <a:solidFill>
                  <a:schemeClr val="lt1"/>
                </a:solidFill>
              </a:defRPr>
            </a:lvl2pPr>
            <a:lvl3pPr lvl="2" algn="ctr">
              <a:spcBef>
                <a:spcPts val="0"/>
              </a:spcBef>
              <a:buClr>
                <a:schemeClr val="lt1"/>
              </a:buClr>
              <a:buSzPct val="100000"/>
              <a:defRPr sz="4800">
                <a:solidFill>
                  <a:schemeClr val="lt1"/>
                </a:solidFill>
              </a:defRPr>
            </a:lvl3pPr>
            <a:lvl4pPr lvl="3" algn="ctr">
              <a:spcBef>
                <a:spcPts val="0"/>
              </a:spcBef>
              <a:buClr>
                <a:schemeClr val="lt1"/>
              </a:buClr>
              <a:buSzPct val="100000"/>
              <a:defRPr sz="4800">
                <a:solidFill>
                  <a:schemeClr val="lt1"/>
                </a:solidFill>
              </a:defRPr>
            </a:lvl4pPr>
            <a:lvl5pPr lvl="4" algn="ctr">
              <a:spcBef>
                <a:spcPts val="0"/>
              </a:spcBef>
              <a:buClr>
                <a:schemeClr val="lt1"/>
              </a:buClr>
              <a:buSzPct val="100000"/>
              <a:defRPr sz="4800">
                <a:solidFill>
                  <a:schemeClr val="lt1"/>
                </a:solidFill>
              </a:defRPr>
            </a:lvl5pPr>
            <a:lvl6pPr lvl="5" algn="ctr">
              <a:spcBef>
                <a:spcPts val="0"/>
              </a:spcBef>
              <a:buClr>
                <a:schemeClr val="lt1"/>
              </a:buClr>
              <a:buSzPct val="100000"/>
              <a:defRPr sz="4800">
                <a:solidFill>
                  <a:schemeClr val="lt1"/>
                </a:solidFill>
              </a:defRPr>
            </a:lvl6pPr>
            <a:lvl7pPr lvl="6" algn="ctr">
              <a:spcBef>
                <a:spcPts val="0"/>
              </a:spcBef>
              <a:buClr>
                <a:schemeClr val="lt1"/>
              </a:buClr>
              <a:buSzPct val="100000"/>
              <a:defRPr sz="4800">
                <a:solidFill>
                  <a:schemeClr val="lt1"/>
                </a:solidFill>
              </a:defRPr>
            </a:lvl7pPr>
            <a:lvl8pPr lvl="7" algn="ctr">
              <a:spcBef>
                <a:spcPts val="0"/>
              </a:spcBef>
              <a:buClr>
                <a:schemeClr val="lt1"/>
              </a:buClr>
              <a:buSzPct val="100000"/>
              <a:defRPr sz="4800">
                <a:solidFill>
                  <a:schemeClr val="lt1"/>
                </a:solidFill>
              </a:defRPr>
            </a:lvl8pPr>
            <a:lvl9pPr lvl="8" algn="ctr">
              <a:spcBef>
                <a:spcPts val="0"/>
              </a:spcBef>
              <a:buClr>
                <a:schemeClr val="lt1"/>
              </a:buClr>
              <a:buSzPct val="100000"/>
              <a:defRPr sz="4800">
                <a:solidFill>
                  <a:schemeClr val="lt1"/>
                </a:solidFill>
              </a:defRPr>
            </a:lvl9pPr>
          </a:lstStyle>
          <a:p/>
        </p:txBody>
      </p:sp>
      <p:sp>
        <p:nvSpPr>
          <p:cNvPr id="20" name="Shape 20"/>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21" name="Shape 21"/>
        <p:cNvGrpSpPr/>
        <p:nvPr/>
      </p:nvGrpSpPr>
      <p:grpSpPr>
        <a:xfrm>
          <a:off x="0" y="0"/>
          <a:ext cx="0" cy="0"/>
          <a:chOff x="0" y="0"/>
          <a:chExt cx="0" cy="0"/>
        </a:xfrm>
      </p:grpSpPr>
      <p:cxnSp>
        <p:nvCxnSpPr>
          <p:cNvPr id="22" name="Shape 22"/>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23" name="Shape 23"/>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24" name="Shape 24"/>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25" name="Shape 25"/>
          <p:cNvSpPr txBox="1"/>
          <p:nvPr>
            <p:ph type="title"/>
          </p:nvPr>
        </p:nvSpPr>
        <p:spPr>
          <a:xfrm>
            <a:off x="2400250" y="575950"/>
            <a:ext cx="6321600" cy="635400"/>
          </a:xfrm>
          <a:prstGeom prst="rect">
            <a:avLst/>
          </a:prstGeom>
        </p:spPr>
        <p:txBody>
          <a:bodyPr anchorCtr="0" anchor="t" bIns="91425" lIns="91425" rIns="91425" tIns="91425"/>
          <a:lstStyle>
            <a:lvl1pPr lvl="0">
              <a:spcBef>
                <a:spcPts val="0"/>
              </a:spcBef>
              <a:buFont typeface="Georgia"/>
              <a:defRPr>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6" name="Shape 26"/>
          <p:cNvSpPr txBox="1"/>
          <p:nvPr>
            <p:ph idx="1" type="body"/>
          </p:nvPr>
        </p:nvSpPr>
        <p:spPr>
          <a:xfrm>
            <a:off x="2410112" y="1595775"/>
            <a:ext cx="6321600" cy="3002399"/>
          </a:xfrm>
          <a:prstGeom prst="rect">
            <a:avLst/>
          </a:prstGeom>
        </p:spPr>
        <p:txBody>
          <a:bodyPr anchorCtr="0" anchor="t" bIns="91425" lIns="91425" rIns="91425" tIns="91425"/>
          <a:lstStyle>
            <a:lvl1pPr lvl="0">
              <a:spcBef>
                <a:spcPts val="0"/>
              </a:spcBef>
              <a:buFont typeface="Trebuchet MS"/>
              <a:defRPr>
                <a:latin typeface="Trebuchet MS"/>
                <a:ea typeface="Trebuchet MS"/>
                <a:cs typeface="Trebuchet MS"/>
                <a:sym typeface="Trebuchet MS"/>
              </a:defRPr>
            </a:lvl1pPr>
            <a:lvl2pPr lvl="1">
              <a:spcBef>
                <a:spcPts val="0"/>
              </a:spcBef>
              <a:buFont typeface="Trebuchet MS"/>
              <a:defRPr>
                <a:latin typeface="Trebuchet MS"/>
                <a:ea typeface="Trebuchet MS"/>
                <a:cs typeface="Trebuchet MS"/>
                <a:sym typeface="Trebuchet MS"/>
              </a:defRPr>
            </a:lvl2pPr>
            <a:lvl3pPr lvl="2">
              <a:spcBef>
                <a:spcPts val="0"/>
              </a:spcBef>
              <a:buFont typeface="Trebuchet MS"/>
              <a:defRPr>
                <a:latin typeface="Trebuchet MS"/>
                <a:ea typeface="Trebuchet MS"/>
                <a:cs typeface="Trebuchet MS"/>
                <a:sym typeface="Trebuchet MS"/>
              </a:defRPr>
            </a:lvl3pPr>
            <a:lvl4pPr lvl="3">
              <a:spcBef>
                <a:spcPts val="0"/>
              </a:spcBef>
              <a:buFont typeface="Trebuchet MS"/>
              <a:defRPr>
                <a:latin typeface="Trebuchet MS"/>
                <a:ea typeface="Trebuchet MS"/>
                <a:cs typeface="Trebuchet MS"/>
                <a:sym typeface="Trebuchet MS"/>
              </a:defRPr>
            </a:lvl4pPr>
            <a:lvl5pPr lvl="4">
              <a:spcBef>
                <a:spcPts val="0"/>
              </a:spcBef>
              <a:buFont typeface="Trebuchet MS"/>
              <a:defRPr>
                <a:latin typeface="Trebuchet MS"/>
                <a:ea typeface="Trebuchet MS"/>
                <a:cs typeface="Trebuchet MS"/>
                <a:sym typeface="Trebuchet MS"/>
              </a:defRPr>
            </a:lvl5pPr>
            <a:lvl6pPr lvl="5">
              <a:spcBef>
                <a:spcPts val="0"/>
              </a:spcBef>
              <a:buFont typeface="Trebuchet MS"/>
              <a:defRPr>
                <a:latin typeface="Trebuchet MS"/>
                <a:ea typeface="Trebuchet MS"/>
                <a:cs typeface="Trebuchet MS"/>
                <a:sym typeface="Trebuchet MS"/>
              </a:defRPr>
            </a:lvl6pPr>
            <a:lvl7pPr lvl="6">
              <a:spcBef>
                <a:spcPts val="0"/>
              </a:spcBef>
              <a:buFont typeface="Trebuchet MS"/>
              <a:defRPr>
                <a:latin typeface="Trebuchet MS"/>
                <a:ea typeface="Trebuchet MS"/>
                <a:cs typeface="Trebuchet MS"/>
                <a:sym typeface="Trebuchet MS"/>
              </a:defRPr>
            </a:lvl7pPr>
            <a:lvl8pPr lvl="7">
              <a:spcBef>
                <a:spcPts val="0"/>
              </a:spcBef>
              <a:buFont typeface="Trebuchet MS"/>
              <a:defRPr>
                <a:latin typeface="Trebuchet MS"/>
                <a:ea typeface="Trebuchet MS"/>
                <a:cs typeface="Trebuchet MS"/>
                <a:sym typeface="Trebuchet MS"/>
              </a:defRPr>
            </a:lvl8pPr>
            <a:lvl9pPr lvl="8">
              <a:spcBef>
                <a:spcPts val="0"/>
              </a:spcBef>
              <a:buFont typeface="Trebuchet MS"/>
              <a:defRPr>
                <a:latin typeface="Trebuchet MS"/>
                <a:ea typeface="Trebuchet MS"/>
                <a:cs typeface="Trebuchet MS"/>
                <a:sym typeface="Trebuchet MS"/>
              </a:defRPr>
            </a:lvl9pPr>
          </a:lstStyle>
          <a:p/>
        </p:txBody>
      </p:sp>
      <p:sp>
        <p:nvSpPr>
          <p:cNvPr id="27" name="Shape 2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8" name="Shape 28"/>
        <p:cNvGrpSpPr/>
        <p:nvPr/>
      </p:nvGrpSpPr>
      <p:grpSpPr>
        <a:xfrm>
          <a:off x="0" y="0"/>
          <a:ext cx="0" cy="0"/>
          <a:chOff x="0" y="0"/>
          <a:chExt cx="0" cy="0"/>
        </a:xfrm>
      </p:grpSpPr>
      <p:cxnSp>
        <p:nvCxnSpPr>
          <p:cNvPr id="29" name="Shape 29"/>
          <p:cNvCxnSpPr/>
          <p:nvPr/>
        </p:nvCxnSpPr>
        <p:spPr>
          <a:xfrm>
            <a:off x="2477724" y="415650"/>
            <a:ext cx="6244200" cy="0"/>
          </a:xfrm>
          <a:prstGeom prst="straightConnector1">
            <a:avLst/>
          </a:prstGeom>
          <a:noFill/>
          <a:ln cap="flat" cmpd="sng" w="38100">
            <a:solidFill>
              <a:schemeClr val="dk2"/>
            </a:solidFill>
            <a:prstDash val="solid"/>
            <a:round/>
            <a:headEnd len="med" w="med" type="none"/>
            <a:tailEnd len="med" w="med" type="none"/>
          </a:ln>
        </p:spPr>
      </p:cxnSp>
      <p:cxnSp>
        <p:nvCxnSpPr>
          <p:cNvPr id="30" name="Shape 30"/>
          <p:cNvCxnSpPr/>
          <p:nvPr/>
        </p:nvCxnSpPr>
        <p:spPr>
          <a:xfrm>
            <a:off x="2477724" y="4740000"/>
            <a:ext cx="6244200" cy="0"/>
          </a:xfrm>
          <a:prstGeom prst="straightConnector1">
            <a:avLst/>
          </a:prstGeom>
          <a:noFill/>
          <a:ln cap="flat" cmpd="sng" w="19050">
            <a:solidFill>
              <a:schemeClr val="dk2"/>
            </a:solidFill>
            <a:prstDash val="solid"/>
            <a:round/>
            <a:headEnd len="med" w="med" type="none"/>
            <a:tailEnd len="med" w="med" type="none"/>
          </a:ln>
        </p:spPr>
      </p:cxnSp>
      <p:cxnSp>
        <p:nvCxnSpPr>
          <p:cNvPr id="31" name="Shape 31"/>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32" name="Shape 32"/>
          <p:cNvSpPr txBox="1"/>
          <p:nvPr>
            <p:ph type="title"/>
          </p:nvPr>
        </p:nvSpPr>
        <p:spPr>
          <a:xfrm>
            <a:off x="2400250" y="575950"/>
            <a:ext cx="6321600" cy="635400"/>
          </a:xfrm>
          <a:prstGeom prst="rect">
            <a:avLst/>
          </a:prstGeom>
        </p:spPr>
        <p:txBody>
          <a:bodyPr anchorCtr="0" anchor="t" bIns="91425" lIns="91425" rIns="91425" tIns="91425"/>
          <a:lstStyle>
            <a:lvl1pPr lvl="0">
              <a:spcBef>
                <a:spcPts val="0"/>
              </a:spcBef>
              <a:buSzPct val="100000"/>
              <a:buFont typeface="Georgia"/>
              <a:defRPr sz="2400">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3" name="Shape 33"/>
          <p:cNvSpPr txBox="1"/>
          <p:nvPr>
            <p:ph idx="1" type="body"/>
          </p:nvPr>
        </p:nvSpPr>
        <p:spPr>
          <a:xfrm>
            <a:off x="2400302" y="1602675"/>
            <a:ext cx="3071400" cy="3002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4" name="Shape 34"/>
          <p:cNvSpPr txBox="1"/>
          <p:nvPr>
            <p:ph idx="2" type="body"/>
          </p:nvPr>
        </p:nvSpPr>
        <p:spPr>
          <a:xfrm>
            <a:off x="5650571" y="1602675"/>
            <a:ext cx="3071400" cy="3002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5" name="Shape 35"/>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6" name="Shape 36"/>
        <p:cNvGrpSpPr/>
        <p:nvPr/>
      </p:nvGrpSpPr>
      <p:grpSpPr>
        <a:xfrm>
          <a:off x="0" y="0"/>
          <a:ext cx="0" cy="0"/>
          <a:chOff x="0" y="0"/>
          <a:chExt cx="0" cy="0"/>
        </a:xfrm>
      </p:grpSpPr>
      <p:sp>
        <p:nvSpPr>
          <p:cNvPr id="37" name="Shape 37"/>
          <p:cNvSpPr txBox="1"/>
          <p:nvPr>
            <p:ph type="title"/>
          </p:nvPr>
        </p:nvSpPr>
        <p:spPr>
          <a:xfrm>
            <a:off x="303300" y="335375"/>
            <a:ext cx="8520600" cy="639600"/>
          </a:xfrm>
          <a:prstGeom prst="rect">
            <a:avLst/>
          </a:prstGeom>
        </p:spPr>
        <p:txBody>
          <a:bodyPr anchorCtr="0" anchor="t" bIns="91425" lIns="91425" rIns="91425" tIns="91425"/>
          <a:lstStyle>
            <a:lvl1pPr lvl="0">
              <a:spcBef>
                <a:spcPts val="0"/>
              </a:spcBef>
              <a:buFont typeface="Georgia"/>
              <a:defRPr>
                <a:latin typeface="Georgia"/>
                <a:ea typeface="Georgia"/>
                <a:cs typeface="Georgia"/>
                <a:sym typeface="Georgia"/>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8" name="Shape 38"/>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9" name="Shape 39"/>
        <p:cNvGrpSpPr/>
        <p:nvPr/>
      </p:nvGrpSpPr>
      <p:grpSpPr>
        <a:xfrm>
          <a:off x="0" y="0"/>
          <a:ext cx="0" cy="0"/>
          <a:chOff x="0" y="0"/>
          <a:chExt cx="0" cy="0"/>
        </a:xfrm>
      </p:grpSpPr>
      <p:cxnSp>
        <p:nvCxnSpPr>
          <p:cNvPr id="40" name="Shape 40"/>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41" name="Shape 41"/>
          <p:cNvSpPr txBox="1"/>
          <p:nvPr>
            <p:ph type="title"/>
          </p:nvPr>
        </p:nvSpPr>
        <p:spPr>
          <a:xfrm>
            <a:off x="319500" y="936600"/>
            <a:ext cx="2808000" cy="755700"/>
          </a:xfrm>
          <a:prstGeom prst="rect">
            <a:avLst/>
          </a:prstGeom>
        </p:spPr>
        <p:txBody>
          <a:bodyPr anchorCtr="0" anchor="b" bIns="91425" lIns="91425" rIns="91425" tIns="91425"/>
          <a:lstStyle>
            <a:lvl1pPr lvl="0">
              <a:spcBef>
                <a:spcPts val="0"/>
              </a:spcBef>
              <a:buSzPct val="100000"/>
              <a:buFont typeface="Georgia"/>
              <a:defRPr sz="2400">
                <a:latin typeface="Georgia"/>
                <a:ea typeface="Georgia"/>
                <a:cs typeface="Georgia"/>
                <a:sym typeface="Georgia"/>
              </a:defRPr>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42" name="Shape 42"/>
          <p:cNvSpPr txBox="1"/>
          <p:nvPr>
            <p:ph idx="1" type="body"/>
          </p:nvPr>
        </p:nvSpPr>
        <p:spPr>
          <a:xfrm>
            <a:off x="319500" y="1846803"/>
            <a:ext cx="2808000" cy="2806200"/>
          </a:xfrm>
          <a:prstGeom prst="rect">
            <a:avLst/>
          </a:prstGeom>
        </p:spPr>
        <p:txBody>
          <a:bodyPr anchorCtr="0" anchor="t" bIns="91425" lIns="91425" rIns="91425" tIns="91425"/>
          <a:lstStyle>
            <a:lvl1pPr lvl="0">
              <a:spcBef>
                <a:spcPts val="0"/>
              </a:spcBef>
              <a:buSzPct val="100000"/>
              <a:buFont typeface="Trebuchet MS"/>
              <a:defRPr sz="1200">
                <a:latin typeface="Trebuchet MS"/>
                <a:ea typeface="Trebuchet MS"/>
                <a:cs typeface="Trebuchet MS"/>
                <a:sym typeface="Trebuchet MS"/>
              </a:defRPr>
            </a:lvl1pPr>
            <a:lvl2pPr lvl="1">
              <a:spcBef>
                <a:spcPts val="0"/>
              </a:spcBef>
              <a:buSzPct val="100000"/>
              <a:buFont typeface="Trebuchet MS"/>
              <a:defRPr sz="1200">
                <a:latin typeface="Trebuchet MS"/>
                <a:ea typeface="Trebuchet MS"/>
                <a:cs typeface="Trebuchet MS"/>
                <a:sym typeface="Trebuchet MS"/>
              </a:defRPr>
            </a:lvl2pPr>
            <a:lvl3pPr lvl="2">
              <a:spcBef>
                <a:spcPts val="0"/>
              </a:spcBef>
              <a:buSzPct val="100000"/>
              <a:buFont typeface="Trebuchet MS"/>
              <a:defRPr sz="1200">
                <a:latin typeface="Trebuchet MS"/>
                <a:ea typeface="Trebuchet MS"/>
                <a:cs typeface="Trebuchet MS"/>
                <a:sym typeface="Trebuchet MS"/>
              </a:defRPr>
            </a:lvl3pPr>
            <a:lvl4pPr lvl="3">
              <a:spcBef>
                <a:spcPts val="0"/>
              </a:spcBef>
              <a:buSzPct val="100000"/>
              <a:buFont typeface="Trebuchet MS"/>
              <a:defRPr sz="1200">
                <a:latin typeface="Trebuchet MS"/>
                <a:ea typeface="Trebuchet MS"/>
                <a:cs typeface="Trebuchet MS"/>
                <a:sym typeface="Trebuchet MS"/>
              </a:defRPr>
            </a:lvl4pPr>
            <a:lvl5pPr lvl="4">
              <a:spcBef>
                <a:spcPts val="0"/>
              </a:spcBef>
              <a:buSzPct val="100000"/>
              <a:buFont typeface="Trebuchet MS"/>
              <a:defRPr sz="1200">
                <a:latin typeface="Trebuchet MS"/>
                <a:ea typeface="Trebuchet MS"/>
                <a:cs typeface="Trebuchet MS"/>
                <a:sym typeface="Trebuchet MS"/>
              </a:defRPr>
            </a:lvl5pPr>
            <a:lvl6pPr lvl="5">
              <a:spcBef>
                <a:spcPts val="0"/>
              </a:spcBef>
              <a:buSzPct val="100000"/>
              <a:buFont typeface="Trebuchet MS"/>
              <a:defRPr sz="1200">
                <a:latin typeface="Trebuchet MS"/>
                <a:ea typeface="Trebuchet MS"/>
                <a:cs typeface="Trebuchet MS"/>
                <a:sym typeface="Trebuchet MS"/>
              </a:defRPr>
            </a:lvl6pPr>
            <a:lvl7pPr lvl="6">
              <a:spcBef>
                <a:spcPts val="0"/>
              </a:spcBef>
              <a:buSzPct val="100000"/>
              <a:buFont typeface="Trebuchet MS"/>
              <a:defRPr sz="1200">
                <a:latin typeface="Trebuchet MS"/>
                <a:ea typeface="Trebuchet MS"/>
                <a:cs typeface="Trebuchet MS"/>
                <a:sym typeface="Trebuchet MS"/>
              </a:defRPr>
            </a:lvl7pPr>
            <a:lvl8pPr lvl="7">
              <a:spcBef>
                <a:spcPts val="0"/>
              </a:spcBef>
              <a:buSzPct val="100000"/>
              <a:buFont typeface="Trebuchet MS"/>
              <a:defRPr sz="1200">
                <a:latin typeface="Trebuchet MS"/>
                <a:ea typeface="Trebuchet MS"/>
                <a:cs typeface="Trebuchet MS"/>
                <a:sym typeface="Trebuchet MS"/>
              </a:defRPr>
            </a:lvl8pPr>
            <a:lvl9pPr lvl="8">
              <a:spcBef>
                <a:spcPts val="0"/>
              </a:spcBef>
              <a:buSzPct val="100000"/>
              <a:buFont typeface="Trebuchet MS"/>
              <a:defRPr sz="1200">
                <a:latin typeface="Trebuchet MS"/>
                <a:ea typeface="Trebuchet MS"/>
                <a:cs typeface="Trebuchet MS"/>
                <a:sym typeface="Trebuchet MS"/>
              </a:defRPr>
            </a:lvl9pPr>
          </a:lstStyle>
          <a:p/>
        </p:txBody>
      </p:sp>
      <p:sp>
        <p:nvSpPr>
          <p:cNvPr id="43" name="Shape 43"/>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44" name="Shape 44"/>
        <p:cNvGrpSpPr/>
        <p:nvPr/>
      </p:nvGrpSpPr>
      <p:grpSpPr>
        <a:xfrm>
          <a:off x="0" y="0"/>
          <a:ext cx="0" cy="0"/>
          <a:chOff x="0" y="0"/>
          <a:chExt cx="0" cy="0"/>
        </a:xfrm>
      </p:grpSpPr>
      <p:cxnSp>
        <p:nvCxnSpPr>
          <p:cNvPr id="45" name="Shape 45"/>
          <p:cNvCxnSpPr/>
          <p:nvPr/>
        </p:nvCxnSpPr>
        <p:spPr>
          <a:xfrm>
            <a:off x="425198" y="415650"/>
            <a:ext cx="183300" cy="0"/>
          </a:xfrm>
          <a:prstGeom prst="straightConnector1">
            <a:avLst/>
          </a:prstGeom>
          <a:noFill/>
          <a:ln cap="flat" cmpd="sng" w="19050">
            <a:solidFill>
              <a:schemeClr val="lt1"/>
            </a:solidFill>
            <a:prstDash val="solid"/>
            <a:round/>
            <a:headEnd len="med" w="med" type="none"/>
            <a:tailEnd len="med" w="med" type="none"/>
          </a:ln>
        </p:spPr>
      </p:cxnSp>
      <p:sp>
        <p:nvSpPr>
          <p:cNvPr id="46" name="Shape 46"/>
          <p:cNvSpPr txBox="1"/>
          <p:nvPr>
            <p:ph type="title"/>
          </p:nvPr>
        </p:nvSpPr>
        <p:spPr>
          <a:xfrm>
            <a:off x="283103" y="712140"/>
            <a:ext cx="6244200" cy="3835500"/>
          </a:xfrm>
          <a:prstGeom prst="rect">
            <a:avLst/>
          </a:prstGeom>
        </p:spPr>
        <p:txBody>
          <a:bodyPr anchorCtr="0" anchor="ctr" bIns="91425" lIns="91425" rIns="91425" tIns="91425"/>
          <a:lstStyle>
            <a:lvl1pPr lvl="0">
              <a:spcBef>
                <a:spcPts val="0"/>
              </a:spcBef>
              <a:buClr>
                <a:schemeClr val="lt1"/>
              </a:buClr>
              <a:buSzPct val="100000"/>
              <a:buFont typeface="Georgia"/>
              <a:defRPr sz="4800">
                <a:solidFill>
                  <a:schemeClr val="lt1"/>
                </a:solidFill>
                <a:latin typeface="Georgia"/>
                <a:ea typeface="Georgia"/>
                <a:cs typeface="Georgia"/>
                <a:sym typeface="Georgia"/>
              </a:defRPr>
            </a:lvl1pPr>
            <a:lvl2pPr lvl="1">
              <a:spcBef>
                <a:spcPts val="0"/>
              </a:spcBef>
              <a:buClr>
                <a:schemeClr val="lt1"/>
              </a:buClr>
              <a:buSzPct val="100000"/>
              <a:defRPr sz="4800">
                <a:solidFill>
                  <a:schemeClr val="lt1"/>
                </a:solidFill>
              </a:defRPr>
            </a:lvl2pPr>
            <a:lvl3pPr lvl="2">
              <a:spcBef>
                <a:spcPts val="0"/>
              </a:spcBef>
              <a:buClr>
                <a:schemeClr val="lt1"/>
              </a:buClr>
              <a:buSzPct val="100000"/>
              <a:defRPr sz="4800">
                <a:solidFill>
                  <a:schemeClr val="lt1"/>
                </a:solidFill>
              </a:defRPr>
            </a:lvl3pPr>
            <a:lvl4pPr lvl="3">
              <a:spcBef>
                <a:spcPts val="0"/>
              </a:spcBef>
              <a:buClr>
                <a:schemeClr val="lt1"/>
              </a:buClr>
              <a:buSzPct val="100000"/>
              <a:defRPr sz="4800">
                <a:solidFill>
                  <a:schemeClr val="lt1"/>
                </a:solidFill>
              </a:defRPr>
            </a:lvl4pPr>
            <a:lvl5pPr lvl="4">
              <a:spcBef>
                <a:spcPts val="0"/>
              </a:spcBef>
              <a:buClr>
                <a:schemeClr val="lt1"/>
              </a:buClr>
              <a:buSzPct val="100000"/>
              <a:defRPr sz="4800">
                <a:solidFill>
                  <a:schemeClr val="lt1"/>
                </a:solidFill>
              </a:defRPr>
            </a:lvl5pPr>
            <a:lvl6pPr lvl="5">
              <a:spcBef>
                <a:spcPts val="0"/>
              </a:spcBef>
              <a:buClr>
                <a:schemeClr val="lt1"/>
              </a:buClr>
              <a:buSzPct val="100000"/>
              <a:defRPr sz="4800">
                <a:solidFill>
                  <a:schemeClr val="lt1"/>
                </a:solidFill>
              </a:defRPr>
            </a:lvl6pPr>
            <a:lvl7pPr lvl="6">
              <a:spcBef>
                <a:spcPts val="0"/>
              </a:spcBef>
              <a:buClr>
                <a:schemeClr val="lt1"/>
              </a:buClr>
              <a:buSzPct val="100000"/>
              <a:defRPr sz="4800">
                <a:solidFill>
                  <a:schemeClr val="lt1"/>
                </a:solidFill>
              </a:defRPr>
            </a:lvl7pPr>
            <a:lvl8pPr lvl="7">
              <a:spcBef>
                <a:spcPts val="0"/>
              </a:spcBef>
              <a:buClr>
                <a:schemeClr val="lt1"/>
              </a:buClr>
              <a:buSzPct val="100000"/>
              <a:defRPr sz="4800">
                <a:solidFill>
                  <a:schemeClr val="lt1"/>
                </a:solidFill>
              </a:defRPr>
            </a:lvl8pPr>
            <a:lvl9pPr lvl="8">
              <a:spcBef>
                <a:spcPts val="0"/>
              </a:spcBef>
              <a:buClr>
                <a:schemeClr val="lt1"/>
              </a:buClr>
              <a:buSzPct val="100000"/>
              <a:defRPr sz="4800">
                <a:solidFill>
                  <a:schemeClr val="lt1"/>
                </a:solidFill>
              </a:defRPr>
            </a:lvl9pPr>
          </a:lstStyle>
          <a:p/>
        </p:txBody>
      </p:sp>
      <p:sp>
        <p:nvSpPr>
          <p:cNvPr id="47" name="Shape 47"/>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48" name="Shape 48"/>
        <p:cNvGrpSpPr/>
        <p:nvPr/>
      </p:nvGrpSpPr>
      <p:grpSpPr>
        <a:xfrm>
          <a:off x="0" y="0"/>
          <a:ext cx="0" cy="0"/>
          <a:chOff x="0" y="0"/>
          <a:chExt cx="0" cy="0"/>
        </a:xfrm>
      </p:grpSpPr>
      <p:sp>
        <p:nvSpPr>
          <p:cNvPr id="49" name="Shape 49"/>
          <p:cNvSpPr/>
          <p:nvPr/>
        </p:nvSpPr>
        <p:spPr>
          <a:xfrm>
            <a:off x="4572000" y="125"/>
            <a:ext cx="4572000" cy="51435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cxnSp>
        <p:nvCxnSpPr>
          <p:cNvPr id="50" name="Shape 50"/>
          <p:cNvCxnSpPr/>
          <p:nvPr/>
        </p:nvCxnSpPr>
        <p:spPr>
          <a:xfrm>
            <a:off x="5029675" y="4495500"/>
            <a:ext cx="468300" cy="0"/>
          </a:xfrm>
          <a:prstGeom prst="straightConnector1">
            <a:avLst/>
          </a:prstGeom>
          <a:noFill/>
          <a:ln cap="flat" cmpd="sng" w="19050">
            <a:solidFill>
              <a:schemeClr val="lt1"/>
            </a:solidFill>
            <a:prstDash val="solid"/>
            <a:round/>
            <a:headEnd len="med" w="med" type="none"/>
            <a:tailEnd len="med" w="med" type="none"/>
          </a:ln>
        </p:spPr>
      </p:cxnSp>
      <p:sp>
        <p:nvSpPr>
          <p:cNvPr id="51" name="Shape 51"/>
          <p:cNvSpPr txBox="1"/>
          <p:nvPr>
            <p:ph type="title"/>
          </p:nvPr>
        </p:nvSpPr>
        <p:spPr>
          <a:xfrm>
            <a:off x="265500" y="1397350"/>
            <a:ext cx="4045200" cy="1318200"/>
          </a:xfrm>
          <a:prstGeom prst="rect">
            <a:avLst/>
          </a:prstGeom>
        </p:spPr>
        <p:txBody>
          <a:bodyPr anchorCtr="0" anchor="b" bIns="91425" lIns="91425" rIns="91425" tIns="91425"/>
          <a:lstStyle>
            <a:lvl1pPr lvl="0" algn="ctr">
              <a:spcBef>
                <a:spcPts val="0"/>
              </a:spcBef>
              <a:buClr>
                <a:schemeClr val="dk1"/>
              </a:buClr>
              <a:buSzPct val="100000"/>
              <a:buFont typeface="Georgia"/>
              <a:defRPr sz="3600">
                <a:solidFill>
                  <a:schemeClr val="dk1"/>
                </a:solidFill>
                <a:latin typeface="Georgia"/>
                <a:ea typeface="Georgia"/>
                <a:cs typeface="Georgia"/>
                <a:sym typeface="Georgia"/>
              </a:defRPr>
            </a:lvl1pPr>
            <a:lvl2pPr lvl="1" algn="ctr">
              <a:spcBef>
                <a:spcPts val="0"/>
              </a:spcBef>
              <a:buClr>
                <a:schemeClr val="dk1"/>
              </a:buClr>
              <a:buSzPct val="100000"/>
              <a:defRPr sz="3600">
                <a:solidFill>
                  <a:schemeClr val="dk1"/>
                </a:solidFill>
              </a:defRPr>
            </a:lvl2pPr>
            <a:lvl3pPr lvl="2" algn="ctr">
              <a:spcBef>
                <a:spcPts val="0"/>
              </a:spcBef>
              <a:buClr>
                <a:schemeClr val="dk1"/>
              </a:buClr>
              <a:buSzPct val="100000"/>
              <a:defRPr sz="3600">
                <a:solidFill>
                  <a:schemeClr val="dk1"/>
                </a:solidFill>
              </a:defRPr>
            </a:lvl3pPr>
            <a:lvl4pPr lvl="3" algn="ctr">
              <a:spcBef>
                <a:spcPts val="0"/>
              </a:spcBef>
              <a:buClr>
                <a:schemeClr val="dk1"/>
              </a:buClr>
              <a:buSzPct val="100000"/>
              <a:defRPr sz="3600">
                <a:solidFill>
                  <a:schemeClr val="dk1"/>
                </a:solidFill>
              </a:defRPr>
            </a:lvl4pPr>
            <a:lvl5pPr lvl="4" algn="ctr">
              <a:spcBef>
                <a:spcPts val="0"/>
              </a:spcBef>
              <a:buClr>
                <a:schemeClr val="dk1"/>
              </a:buClr>
              <a:buSzPct val="100000"/>
              <a:defRPr sz="3600">
                <a:solidFill>
                  <a:schemeClr val="dk1"/>
                </a:solidFill>
              </a:defRPr>
            </a:lvl5pPr>
            <a:lvl6pPr lvl="5" algn="ctr">
              <a:spcBef>
                <a:spcPts val="0"/>
              </a:spcBef>
              <a:buClr>
                <a:schemeClr val="dk1"/>
              </a:buClr>
              <a:buSzPct val="100000"/>
              <a:defRPr sz="3600">
                <a:solidFill>
                  <a:schemeClr val="dk1"/>
                </a:solidFill>
              </a:defRPr>
            </a:lvl6pPr>
            <a:lvl7pPr lvl="6" algn="ctr">
              <a:spcBef>
                <a:spcPts val="0"/>
              </a:spcBef>
              <a:buClr>
                <a:schemeClr val="dk1"/>
              </a:buClr>
              <a:buSzPct val="100000"/>
              <a:defRPr sz="3600">
                <a:solidFill>
                  <a:schemeClr val="dk1"/>
                </a:solidFill>
              </a:defRPr>
            </a:lvl7pPr>
            <a:lvl8pPr lvl="7" algn="ctr">
              <a:spcBef>
                <a:spcPts val="0"/>
              </a:spcBef>
              <a:buClr>
                <a:schemeClr val="dk1"/>
              </a:buClr>
              <a:buSzPct val="100000"/>
              <a:defRPr sz="3600">
                <a:solidFill>
                  <a:schemeClr val="dk1"/>
                </a:solidFill>
              </a:defRPr>
            </a:lvl8pPr>
            <a:lvl9pPr lvl="8" algn="ctr">
              <a:spcBef>
                <a:spcPts val="0"/>
              </a:spcBef>
              <a:buClr>
                <a:schemeClr val="dk1"/>
              </a:buClr>
              <a:buSzPct val="100000"/>
              <a:defRPr sz="3600">
                <a:solidFill>
                  <a:schemeClr val="dk1"/>
                </a:solidFill>
              </a:defRPr>
            </a:lvl9pPr>
          </a:lstStyle>
          <a:p/>
        </p:txBody>
      </p:sp>
      <p:sp>
        <p:nvSpPr>
          <p:cNvPr id="52" name="Shape 52"/>
          <p:cNvSpPr txBox="1"/>
          <p:nvPr>
            <p:ph idx="1" type="subTitle"/>
          </p:nvPr>
        </p:nvSpPr>
        <p:spPr>
          <a:xfrm>
            <a:off x="265500" y="2735370"/>
            <a:ext cx="4045200" cy="1345499"/>
          </a:xfrm>
          <a:prstGeom prst="rect">
            <a:avLst/>
          </a:prstGeom>
        </p:spPr>
        <p:txBody>
          <a:bodyPr anchorCtr="0" anchor="t" bIns="91425" lIns="91425" rIns="91425" tIns="91425"/>
          <a:lstStyle>
            <a:lvl1pPr lvl="0" algn="ctr">
              <a:lnSpc>
                <a:spcPct val="100000"/>
              </a:lnSpc>
              <a:spcBef>
                <a:spcPts val="0"/>
              </a:spcBef>
              <a:spcAft>
                <a:spcPts val="0"/>
              </a:spcAft>
              <a:buSzPct val="100000"/>
              <a:buFont typeface="Trebuchet MS"/>
              <a:buNone/>
              <a:defRPr sz="2100">
                <a:latin typeface="Trebuchet MS"/>
                <a:ea typeface="Trebuchet MS"/>
                <a:cs typeface="Trebuchet MS"/>
                <a:sym typeface="Trebuchet MS"/>
              </a:defRPr>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53" name="Shape 53"/>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buClr>
                <a:schemeClr val="lt1"/>
              </a:buClr>
              <a:buFont typeface="Trebuchet MS"/>
              <a:defRPr>
                <a:solidFill>
                  <a:schemeClr val="lt1"/>
                </a:solidFill>
                <a:latin typeface="Trebuchet MS"/>
                <a:ea typeface="Trebuchet MS"/>
                <a:cs typeface="Trebuchet MS"/>
                <a:sym typeface="Trebuchet MS"/>
              </a:defRPr>
            </a:lvl1pPr>
            <a:lvl2pPr lvl="1">
              <a:spcBef>
                <a:spcPts val="0"/>
              </a:spcBef>
              <a:buClr>
                <a:schemeClr val="lt1"/>
              </a:buClr>
              <a:buFont typeface="Trebuchet MS"/>
              <a:defRPr>
                <a:solidFill>
                  <a:schemeClr val="lt1"/>
                </a:solidFill>
                <a:latin typeface="Trebuchet MS"/>
                <a:ea typeface="Trebuchet MS"/>
                <a:cs typeface="Trebuchet MS"/>
                <a:sym typeface="Trebuchet MS"/>
              </a:defRPr>
            </a:lvl2pPr>
            <a:lvl3pPr lvl="2">
              <a:spcBef>
                <a:spcPts val="0"/>
              </a:spcBef>
              <a:buClr>
                <a:schemeClr val="lt1"/>
              </a:buClr>
              <a:buFont typeface="Trebuchet MS"/>
              <a:defRPr>
                <a:solidFill>
                  <a:schemeClr val="lt1"/>
                </a:solidFill>
                <a:latin typeface="Trebuchet MS"/>
                <a:ea typeface="Trebuchet MS"/>
                <a:cs typeface="Trebuchet MS"/>
                <a:sym typeface="Trebuchet MS"/>
              </a:defRPr>
            </a:lvl3pPr>
            <a:lvl4pPr lvl="3">
              <a:spcBef>
                <a:spcPts val="0"/>
              </a:spcBef>
              <a:buClr>
                <a:schemeClr val="lt1"/>
              </a:buClr>
              <a:buFont typeface="Trebuchet MS"/>
              <a:defRPr>
                <a:solidFill>
                  <a:schemeClr val="lt1"/>
                </a:solidFill>
                <a:latin typeface="Trebuchet MS"/>
                <a:ea typeface="Trebuchet MS"/>
                <a:cs typeface="Trebuchet MS"/>
                <a:sym typeface="Trebuchet MS"/>
              </a:defRPr>
            </a:lvl4pPr>
            <a:lvl5pPr lvl="4">
              <a:spcBef>
                <a:spcPts val="0"/>
              </a:spcBef>
              <a:buClr>
                <a:schemeClr val="lt1"/>
              </a:buClr>
              <a:buFont typeface="Trebuchet MS"/>
              <a:defRPr>
                <a:solidFill>
                  <a:schemeClr val="lt1"/>
                </a:solidFill>
                <a:latin typeface="Trebuchet MS"/>
                <a:ea typeface="Trebuchet MS"/>
                <a:cs typeface="Trebuchet MS"/>
                <a:sym typeface="Trebuchet MS"/>
              </a:defRPr>
            </a:lvl5pPr>
            <a:lvl6pPr lvl="5">
              <a:spcBef>
                <a:spcPts val="0"/>
              </a:spcBef>
              <a:buClr>
                <a:schemeClr val="lt1"/>
              </a:buClr>
              <a:buFont typeface="Trebuchet MS"/>
              <a:defRPr>
                <a:solidFill>
                  <a:schemeClr val="lt1"/>
                </a:solidFill>
                <a:latin typeface="Trebuchet MS"/>
                <a:ea typeface="Trebuchet MS"/>
                <a:cs typeface="Trebuchet MS"/>
                <a:sym typeface="Trebuchet MS"/>
              </a:defRPr>
            </a:lvl6pPr>
            <a:lvl7pPr lvl="6">
              <a:spcBef>
                <a:spcPts val="0"/>
              </a:spcBef>
              <a:buClr>
                <a:schemeClr val="lt1"/>
              </a:buClr>
              <a:buFont typeface="Trebuchet MS"/>
              <a:defRPr>
                <a:solidFill>
                  <a:schemeClr val="lt1"/>
                </a:solidFill>
                <a:latin typeface="Trebuchet MS"/>
                <a:ea typeface="Trebuchet MS"/>
                <a:cs typeface="Trebuchet MS"/>
                <a:sym typeface="Trebuchet MS"/>
              </a:defRPr>
            </a:lvl7pPr>
            <a:lvl8pPr lvl="7">
              <a:spcBef>
                <a:spcPts val="0"/>
              </a:spcBef>
              <a:buClr>
                <a:schemeClr val="lt1"/>
              </a:buClr>
              <a:buFont typeface="Trebuchet MS"/>
              <a:defRPr>
                <a:solidFill>
                  <a:schemeClr val="lt1"/>
                </a:solidFill>
                <a:latin typeface="Trebuchet MS"/>
                <a:ea typeface="Trebuchet MS"/>
                <a:cs typeface="Trebuchet MS"/>
                <a:sym typeface="Trebuchet MS"/>
              </a:defRPr>
            </a:lvl8pPr>
            <a:lvl9pPr lvl="8">
              <a:spcBef>
                <a:spcPts val="0"/>
              </a:spcBef>
              <a:buClr>
                <a:schemeClr val="lt1"/>
              </a:buClr>
              <a:buFont typeface="Trebuchet MS"/>
              <a:defRPr>
                <a:solidFill>
                  <a:schemeClr val="lt1"/>
                </a:solidFill>
                <a:latin typeface="Trebuchet MS"/>
                <a:ea typeface="Trebuchet MS"/>
                <a:cs typeface="Trebuchet MS"/>
                <a:sym typeface="Trebuchet MS"/>
              </a:defRPr>
            </a:lvl9pPr>
          </a:lstStyle>
          <a:p/>
        </p:txBody>
      </p:sp>
      <p:sp>
        <p:nvSpPr>
          <p:cNvPr id="54" name="Shape 54"/>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55" name="Shape 55"/>
        <p:cNvGrpSpPr/>
        <p:nvPr/>
      </p:nvGrpSpPr>
      <p:grpSpPr>
        <a:xfrm>
          <a:off x="0" y="0"/>
          <a:ext cx="0" cy="0"/>
          <a:chOff x="0" y="0"/>
          <a:chExt cx="0" cy="0"/>
        </a:xfrm>
      </p:grpSpPr>
      <p:cxnSp>
        <p:nvCxnSpPr>
          <p:cNvPr id="56" name="Shape 56"/>
          <p:cNvCxnSpPr/>
          <p:nvPr/>
        </p:nvCxnSpPr>
        <p:spPr>
          <a:xfrm>
            <a:off x="425200" y="4740000"/>
            <a:ext cx="8296800" cy="0"/>
          </a:xfrm>
          <a:prstGeom prst="straightConnector1">
            <a:avLst/>
          </a:prstGeom>
          <a:noFill/>
          <a:ln cap="flat" cmpd="sng" w="19050">
            <a:solidFill>
              <a:schemeClr val="dk2"/>
            </a:solidFill>
            <a:prstDash val="solid"/>
            <a:round/>
            <a:headEnd len="med" w="med" type="none"/>
            <a:tailEnd len="med" w="med" type="none"/>
          </a:ln>
        </p:spPr>
      </p:cxnSp>
      <p:cxnSp>
        <p:nvCxnSpPr>
          <p:cNvPr id="57" name="Shape 57"/>
          <p:cNvCxnSpPr/>
          <p:nvPr/>
        </p:nvCxnSpPr>
        <p:spPr>
          <a:xfrm>
            <a:off x="425198" y="415650"/>
            <a:ext cx="183300" cy="0"/>
          </a:xfrm>
          <a:prstGeom prst="straightConnector1">
            <a:avLst/>
          </a:prstGeom>
          <a:noFill/>
          <a:ln cap="flat" cmpd="sng" w="19050">
            <a:solidFill>
              <a:schemeClr val="dk2"/>
            </a:solidFill>
            <a:prstDash val="solid"/>
            <a:round/>
            <a:headEnd len="med" w="med" type="none"/>
            <a:tailEnd len="med" w="med" type="none"/>
          </a:ln>
        </p:spPr>
      </p:cxnSp>
      <p:sp>
        <p:nvSpPr>
          <p:cNvPr id="58" name="Shape 58"/>
          <p:cNvSpPr txBox="1"/>
          <p:nvPr>
            <p:ph idx="1" type="body"/>
          </p:nvPr>
        </p:nvSpPr>
        <p:spPr>
          <a:xfrm>
            <a:off x="328017" y="4226025"/>
            <a:ext cx="8388600" cy="3936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59" name="Shape 59"/>
          <p:cNvSpPr txBox="1"/>
          <p:nvPr>
            <p:ph idx="12" type="sldNum"/>
          </p:nvPr>
        </p:nvSpPr>
        <p:spPr>
          <a:xfrm>
            <a:off x="8497999" y="4688758"/>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2400250" y="575950"/>
            <a:ext cx="6321600" cy="635400"/>
          </a:xfrm>
          <a:prstGeom prst="rect">
            <a:avLst/>
          </a:prstGeom>
          <a:noFill/>
          <a:ln>
            <a:noFill/>
          </a:ln>
        </p:spPr>
        <p:txBody>
          <a:bodyPr anchorCtr="0" anchor="t" bIns="91425" lIns="91425" rIns="91425" tIns="91425"/>
          <a:lstStyle>
            <a:lvl1pPr lvl="0">
              <a:spcBef>
                <a:spcPts val="0"/>
              </a:spcBef>
              <a:buClr>
                <a:schemeClr val="dk2"/>
              </a:buClr>
              <a:buSzPct val="100000"/>
              <a:buFont typeface="Raleway"/>
              <a:buNone/>
              <a:defRPr b="1" sz="3000">
                <a:solidFill>
                  <a:schemeClr val="dk2"/>
                </a:solidFill>
                <a:latin typeface="Raleway"/>
                <a:ea typeface="Raleway"/>
                <a:cs typeface="Raleway"/>
                <a:sym typeface="Raleway"/>
              </a:defRPr>
            </a:lvl1pPr>
            <a:lvl2pPr lvl="1">
              <a:spcBef>
                <a:spcPts val="0"/>
              </a:spcBef>
              <a:buClr>
                <a:schemeClr val="dk2"/>
              </a:buClr>
              <a:buSzPct val="100000"/>
              <a:buFont typeface="Raleway"/>
              <a:buNone/>
              <a:defRPr b="1" sz="3000">
                <a:solidFill>
                  <a:schemeClr val="dk2"/>
                </a:solidFill>
                <a:latin typeface="Raleway"/>
                <a:ea typeface="Raleway"/>
                <a:cs typeface="Raleway"/>
                <a:sym typeface="Raleway"/>
              </a:defRPr>
            </a:lvl2pPr>
            <a:lvl3pPr lvl="2">
              <a:spcBef>
                <a:spcPts val="0"/>
              </a:spcBef>
              <a:buClr>
                <a:schemeClr val="dk2"/>
              </a:buClr>
              <a:buSzPct val="100000"/>
              <a:buFont typeface="Raleway"/>
              <a:buNone/>
              <a:defRPr b="1" sz="3000">
                <a:solidFill>
                  <a:schemeClr val="dk2"/>
                </a:solidFill>
                <a:latin typeface="Raleway"/>
                <a:ea typeface="Raleway"/>
                <a:cs typeface="Raleway"/>
                <a:sym typeface="Raleway"/>
              </a:defRPr>
            </a:lvl3pPr>
            <a:lvl4pPr lvl="3">
              <a:spcBef>
                <a:spcPts val="0"/>
              </a:spcBef>
              <a:buClr>
                <a:schemeClr val="dk2"/>
              </a:buClr>
              <a:buSzPct val="100000"/>
              <a:buFont typeface="Raleway"/>
              <a:buNone/>
              <a:defRPr b="1" sz="3000">
                <a:solidFill>
                  <a:schemeClr val="dk2"/>
                </a:solidFill>
                <a:latin typeface="Raleway"/>
                <a:ea typeface="Raleway"/>
                <a:cs typeface="Raleway"/>
                <a:sym typeface="Raleway"/>
              </a:defRPr>
            </a:lvl4pPr>
            <a:lvl5pPr lvl="4">
              <a:spcBef>
                <a:spcPts val="0"/>
              </a:spcBef>
              <a:buClr>
                <a:schemeClr val="dk2"/>
              </a:buClr>
              <a:buSzPct val="100000"/>
              <a:buFont typeface="Raleway"/>
              <a:buNone/>
              <a:defRPr b="1" sz="3000">
                <a:solidFill>
                  <a:schemeClr val="dk2"/>
                </a:solidFill>
                <a:latin typeface="Raleway"/>
                <a:ea typeface="Raleway"/>
                <a:cs typeface="Raleway"/>
                <a:sym typeface="Raleway"/>
              </a:defRPr>
            </a:lvl5pPr>
            <a:lvl6pPr lvl="5">
              <a:spcBef>
                <a:spcPts val="0"/>
              </a:spcBef>
              <a:buClr>
                <a:schemeClr val="dk2"/>
              </a:buClr>
              <a:buSzPct val="100000"/>
              <a:buFont typeface="Raleway"/>
              <a:buNone/>
              <a:defRPr b="1" sz="3000">
                <a:solidFill>
                  <a:schemeClr val="dk2"/>
                </a:solidFill>
                <a:latin typeface="Raleway"/>
                <a:ea typeface="Raleway"/>
                <a:cs typeface="Raleway"/>
                <a:sym typeface="Raleway"/>
              </a:defRPr>
            </a:lvl6pPr>
            <a:lvl7pPr lvl="6">
              <a:spcBef>
                <a:spcPts val="0"/>
              </a:spcBef>
              <a:buClr>
                <a:schemeClr val="dk2"/>
              </a:buClr>
              <a:buSzPct val="100000"/>
              <a:buFont typeface="Raleway"/>
              <a:buNone/>
              <a:defRPr b="1" sz="3000">
                <a:solidFill>
                  <a:schemeClr val="dk2"/>
                </a:solidFill>
                <a:latin typeface="Raleway"/>
                <a:ea typeface="Raleway"/>
                <a:cs typeface="Raleway"/>
                <a:sym typeface="Raleway"/>
              </a:defRPr>
            </a:lvl7pPr>
            <a:lvl8pPr lvl="7">
              <a:spcBef>
                <a:spcPts val="0"/>
              </a:spcBef>
              <a:buClr>
                <a:schemeClr val="dk2"/>
              </a:buClr>
              <a:buSzPct val="100000"/>
              <a:buFont typeface="Raleway"/>
              <a:buNone/>
              <a:defRPr b="1" sz="3000">
                <a:solidFill>
                  <a:schemeClr val="dk2"/>
                </a:solidFill>
                <a:latin typeface="Raleway"/>
                <a:ea typeface="Raleway"/>
                <a:cs typeface="Raleway"/>
                <a:sym typeface="Raleway"/>
              </a:defRPr>
            </a:lvl8pPr>
            <a:lvl9pPr lvl="8">
              <a:spcBef>
                <a:spcPts val="0"/>
              </a:spcBef>
              <a:buClr>
                <a:schemeClr val="dk2"/>
              </a:buClr>
              <a:buSzPct val="100000"/>
              <a:buFont typeface="Raleway"/>
              <a:buNone/>
              <a:defRPr b="1" sz="3000">
                <a:solidFill>
                  <a:schemeClr val="dk2"/>
                </a:solidFill>
                <a:latin typeface="Raleway"/>
                <a:ea typeface="Raleway"/>
                <a:cs typeface="Raleway"/>
                <a:sym typeface="Raleway"/>
              </a:defRPr>
            </a:lvl9pPr>
          </a:lstStyle>
          <a:p/>
        </p:txBody>
      </p:sp>
      <p:sp>
        <p:nvSpPr>
          <p:cNvPr id="7" name="Shape 7"/>
          <p:cNvSpPr txBox="1"/>
          <p:nvPr>
            <p:ph idx="1" type="body"/>
          </p:nvPr>
        </p:nvSpPr>
        <p:spPr>
          <a:xfrm>
            <a:off x="2410112" y="1595775"/>
            <a:ext cx="6321600" cy="3002399"/>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Lato"/>
              <a:defRPr sz="1800">
                <a:solidFill>
                  <a:schemeClr val="dk2"/>
                </a:solidFill>
                <a:latin typeface="Lato"/>
                <a:ea typeface="Lato"/>
                <a:cs typeface="Lato"/>
                <a:sym typeface="Lato"/>
              </a:defRPr>
            </a:lvl1pPr>
            <a:lvl2pPr lvl="1">
              <a:lnSpc>
                <a:spcPct val="115000"/>
              </a:lnSpc>
              <a:spcBef>
                <a:spcPts val="0"/>
              </a:spcBef>
              <a:spcAft>
                <a:spcPts val="1600"/>
              </a:spcAft>
              <a:buClr>
                <a:schemeClr val="dk2"/>
              </a:buClr>
              <a:buFont typeface="Lato"/>
              <a:defRPr>
                <a:solidFill>
                  <a:schemeClr val="dk2"/>
                </a:solidFill>
                <a:latin typeface="Lato"/>
                <a:ea typeface="Lato"/>
                <a:cs typeface="Lato"/>
                <a:sym typeface="Lato"/>
              </a:defRPr>
            </a:lvl2pPr>
            <a:lvl3pPr lvl="2">
              <a:lnSpc>
                <a:spcPct val="115000"/>
              </a:lnSpc>
              <a:spcBef>
                <a:spcPts val="0"/>
              </a:spcBef>
              <a:spcAft>
                <a:spcPts val="1600"/>
              </a:spcAft>
              <a:buClr>
                <a:schemeClr val="dk2"/>
              </a:buClr>
              <a:buFont typeface="Lato"/>
              <a:defRPr>
                <a:solidFill>
                  <a:schemeClr val="dk2"/>
                </a:solidFill>
                <a:latin typeface="Lato"/>
                <a:ea typeface="Lato"/>
                <a:cs typeface="Lato"/>
                <a:sym typeface="Lato"/>
              </a:defRPr>
            </a:lvl3pPr>
            <a:lvl4pPr lvl="3">
              <a:lnSpc>
                <a:spcPct val="115000"/>
              </a:lnSpc>
              <a:spcBef>
                <a:spcPts val="0"/>
              </a:spcBef>
              <a:spcAft>
                <a:spcPts val="1600"/>
              </a:spcAft>
              <a:buClr>
                <a:schemeClr val="dk2"/>
              </a:buClr>
              <a:buFont typeface="Lato"/>
              <a:defRPr>
                <a:solidFill>
                  <a:schemeClr val="dk2"/>
                </a:solidFill>
                <a:latin typeface="Lato"/>
                <a:ea typeface="Lato"/>
                <a:cs typeface="Lato"/>
                <a:sym typeface="Lato"/>
              </a:defRPr>
            </a:lvl4pPr>
            <a:lvl5pPr lvl="4">
              <a:lnSpc>
                <a:spcPct val="115000"/>
              </a:lnSpc>
              <a:spcBef>
                <a:spcPts val="0"/>
              </a:spcBef>
              <a:spcAft>
                <a:spcPts val="1600"/>
              </a:spcAft>
              <a:buClr>
                <a:schemeClr val="dk2"/>
              </a:buClr>
              <a:buFont typeface="Lato"/>
              <a:defRPr>
                <a:solidFill>
                  <a:schemeClr val="dk2"/>
                </a:solidFill>
                <a:latin typeface="Lato"/>
                <a:ea typeface="Lato"/>
                <a:cs typeface="Lato"/>
                <a:sym typeface="Lato"/>
              </a:defRPr>
            </a:lvl5pPr>
            <a:lvl6pPr lvl="5">
              <a:lnSpc>
                <a:spcPct val="115000"/>
              </a:lnSpc>
              <a:spcBef>
                <a:spcPts val="0"/>
              </a:spcBef>
              <a:spcAft>
                <a:spcPts val="1600"/>
              </a:spcAft>
              <a:buClr>
                <a:schemeClr val="dk2"/>
              </a:buClr>
              <a:buFont typeface="Lato"/>
              <a:defRPr>
                <a:solidFill>
                  <a:schemeClr val="dk2"/>
                </a:solidFill>
                <a:latin typeface="Lato"/>
                <a:ea typeface="Lato"/>
                <a:cs typeface="Lato"/>
                <a:sym typeface="Lato"/>
              </a:defRPr>
            </a:lvl6pPr>
            <a:lvl7pPr lvl="6">
              <a:lnSpc>
                <a:spcPct val="115000"/>
              </a:lnSpc>
              <a:spcBef>
                <a:spcPts val="0"/>
              </a:spcBef>
              <a:spcAft>
                <a:spcPts val="1600"/>
              </a:spcAft>
              <a:buClr>
                <a:schemeClr val="dk2"/>
              </a:buClr>
              <a:buFont typeface="Lato"/>
              <a:defRPr>
                <a:solidFill>
                  <a:schemeClr val="dk2"/>
                </a:solidFill>
                <a:latin typeface="Lato"/>
                <a:ea typeface="Lato"/>
                <a:cs typeface="Lato"/>
                <a:sym typeface="Lato"/>
              </a:defRPr>
            </a:lvl7pPr>
            <a:lvl8pPr lvl="7">
              <a:lnSpc>
                <a:spcPct val="115000"/>
              </a:lnSpc>
              <a:spcBef>
                <a:spcPts val="0"/>
              </a:spcBef>
              <a:spcAft>
                <a:spcPts val="1600"/>
              </a:spcAft>
              <a:buClr>
                <a:schemeClr val="dk2"/>
              </a:buClr>
              <a:buFont typeface="Lato"/>
              <a:defRPr>
                <a:solidFill>
                  <a:schemeClr val="dk2"/>
                </a:solidFill>
                <a:latin typeface="Lato"/>
                <a:ea typeface="Lato"/>
                <a:cs typeface="Lato"/>
                <a:sym typeface="Lato"/>
              </a:defRPr>
            </a:lvl8pPr>
            <a:lvl9pPr lvl="8">
              <a:lnSpc>
                <a:spcPct val="115000"/>
              </a:lnSpc>
              <a:spcBef>
                <a:spcPts val="0"/>
              </a:spcBef>
              <a:spcAft>
                <a:spcPts val="1600"/>
              </a:spcAft>
              <a:buClr>
                <a:schemeClr val="dk2"/>
              </a:buClr>
              <a:buFont typeface="Lato"/>
              <a:defRPr>
                <a:solidFill>
                  <a:schemeClr val="dk2"/>
                </a:solidFill>
                <a:latin typeface="Lato"/>
                <a:ea typeface="Lato"/>
                <a:cs typeface="Lato"/>
                <a:sym typeface="Lato"/>
              </a:defRPr>
            </a:lvl9pPr>
          </a:lstStyle>
          <a:p/>
        </p:txBody>
      </p:sp>
      <p:sp>
        <p:nvSpPr>
          <p:cNvPr id="8" name="Shape 8"/>
          <p:cNvSpPr txBox="1"/>
          <p:nvPr>
            <p:ph idx="12" type="sldNum"/>
          </p:nvPr>
        </p:nvSpPr>
        <p:spPr>
          <a:xfrm>
            <a:off x="8497999" y="4688758"/>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Lato"/>
                <a:ea typeface="Lato"/>
                <a:cs typeface="Lato"/>
                <a:sym typeface="Lat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hyperlink" Target="http://searchexchange.techtarget.com/definition/application-program-interface" TargetMode="External"/><Relationship Id="rId4" Type="http://schemas.openxmlformats.org/officeDocument/2006/relationships/hyperlink" Target="http://searchwindevelopment.techtarget.com/definition/HTTP" TargetMode="External"/><Relationship Id="rId5" Type="http://schemas.openxmlformats.org/officeDocument/2006/relationships/hyperlink" Target="http://searchcloudstorage.techtarget.com/definition/RESTful-API" TargetMode="Externa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0.xml"/><Relationship Id="rId3" Type="http://schemas.openxmlformats.org/officeDocument/2006/relationships/image" Target="../media/image53.png"/><Relationship Id="rId4" Type="http://schemas.openxmlformats.org/officeDocument/2006/relationships/image" Target="../media/image66.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1.xml"/><Relationship Id="rId3" Type="http://schemas.openxmlformats.org/officeDocument/2006/relationships/image" Target="../media/image66.png"/><Relationship Id="rId4" Type="http://schemas.openxmlformats.org/officeDocument/2006/relationships/image" Target="../media/image6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3.xml"/><Relationship Id="rId3" Type="http://schemas.openxmlformats.org/officeDocument/2006/relationships/image" Target="../media/image64.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04.xml"/><Relationship Id="rId3" Type="http://schemas.openxmlformats.org/officeDocument/2006/relationships/image" Target="../media/image62.jp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7.xml"/><Relationship Id="rId3" Type="http://schemas.openxmlformats.org/officeDocument/2006/relationships/image" Target="../media/image65.png"/><Relationship Id="rId4" Type="http://schemas.openxmlformats.org/officeDocument/2006/relationships/image" Target="../media/image67.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8.xml"/><Relationship Id="rId3" Type="http://schemas.openxmlformats.org/officeDocument/2006/relationships/image" Target="../media/image6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9.xml"/><Relationship Id="rId3" Type="http://schemas.openxmlformats.org/officeDocument/2006/relationships/image" Target="../media/image67.png"/><Relationship Id="rId4" Type="http://schemas.openxmlformats.org/officeDocument/2006/relationships/image" Target="../media/image6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0.xml"/><Relationship Id="rId3" Type="http://schemas.openxmlformats.org/officeDocument/2006/relationships/image" Target="../media/image65.png"/><Relationship Id="rId4" Type="http://schemas.openxmlformats.org/officeDocument/2006/relationships/image" Target="../media/image69.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1.xml"/><Relationship Id="rId3" Type="http://schemas.openxmlformats.org/officeDocument/2006/relationships/image" Target="../media/image65.png"/><Relationship Id="rId4" Type="http://schemas.openxmlformats.org/officeDocument/2006/relationships/image" Target="../media/image77.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2.xml"/><Relationship Id="rId3" Type="http://schemas.openxmlformats.org/officeDocument/2006/relationships/image" Target="../media/image65.png"/><Relationship Id="rId4" Type="http://schemas.openxmlformats.org/officeDocument/2006/relationships/image" Target="../media/image71.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3.xml"/><Relationship Id="rId3" Type="http://schemas.openxmlformats.org/officeDocument/2006/relationships/image" Target="../media/image65.png"/><Relationship Id="rId4" Type="http://schemas.openxmlformats.org/officeDocument/2006/relationships/image" Target="../media/image67.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8.xml"/><Relationship Id="rId3" Type="http://schemas.openxmlformats.org/officeDocument/2006/relationships/image" Target="../media/image35.png"/><Relationship Id="rId4" Type="http://schemas.openxmlformats.org/officeDocument/2006/relationships/image" Target="../media/image30.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9.xml"/><Relationship Id="rId3" Type="http://schemas.openxmlformats.org/officeDocument/2006/relationships/image" Target="../media/image72.png"/><Relationship Id="rId4" Type="http://schemas.openxmlformats.org/officeDocument/2006/relationships/image" Target="../media/image7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0.xml"/><Relationship Id="rId3" Type="http://schemas.openxmlformats.org/officeDocument/2006/relationships/hyperlink" Target="http://localhost:8080"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1.xml"/><Relationship Id="rId3" Type="http://schemas.openxmlformats.org/officeDocument/2006/relationships/hyperlink" Target="http://localhost:8080" TargetMode="Externa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3.xml"/><Relationship Id="rId3" Type="http://schemas.openxmlformats.org/officeDocument/2006/relationships/image" Target="../media/image73.png"/><Relationship Id="rId4" Type="http://schemas.openxmlformats.org/officeDocument/2006/relationships/hyperlink" Target="http://archivesspace.github.io/archivesspace/api" TargetMode="External"/><Relationship Id="rId5" Type="http://schemas.openxmlformats.org/officeDocument/2006/relationships/image" Target="../media/image70.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4.xml"/><Relationship Id="rId3" Type="http://schemas.openxmlformats.org/officeDocument/2006/relationships/hyperlink" Target="http://archivesspace.github.io/archivesspace/api" TargetMode="External"/><Relationship Id="rId4" Type="http://schemas.openxmlformats.org/officeDocument/2006/relationships/image" Target="../media/image70.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5.xml"/><Relationship Id="rId3" Type="http://schemas.openxmlformats.org/officeDocument/2006/relationships/image" Target="../media/image75.png"/><Relationship Id="rId4" Type="http://schemas.openxmlformats.org/officeDocument/2006/relationships/image" Target="../media/image78.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26.xml"/><Relationship Id="rId3" Type="http://schemas.openxmlformats.org/officeDocument/2006/relationships/hyperlink" Target="http://localhost:8089/" TargetMode="Externa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7.xml"/><Relationship Id="rId3" Type="http://schemas.openxmlformats.org/officeDocument/2006/relationships/hyperlink" Target="https://github.com/jhu-archives-and-manuscripts/MARAC_API_Workshop" TargetMode="Externa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9.xml"/><Relationship Id="rId3" Type="http://schemas.openxmlformats.org/officeDocument/2006/relationships/image" Target="../media/image7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33.xml"/><Relationship Id="rId3" Type="http://schemas.openxmlformats.org/officeDocument/2006/relationships/hyperlink" Target="http://archival-integration.blogspot.com/2016/01/archivesspace-vagrant-archivagrant.html" TargetMode="External"/><Relationship Id="rId4" Type="http://schemas.openxmlformats.org/officeDocument/2006/relationships/hyperlink" Target="https://github.com/UAlbanyArchives/ASpace_WebArchives"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08.png"/><Relationship Id="rId4" Type="http://schemas.openxmlformats.org/officeDocument/2006/relationships/image" Target="../media/image06.png"/><Relationship Id="rId5" Type="http://schemas.openxmlformats.org/officeDocument/2006/relationships/image" Target="../media/image05.png"/><Relationship Id="rId6" Type="http://schemas.openxmlformats.org/officeDocument/2006/relationships/image" Target="../media/image0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hyperlink" Target="https://www.codecademy.com/learn/learn-the-command-line"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01.png"/><Relationship Id="rId4" Type="http://schemas.openxmlformats.org/officeDocument/2006/relationships/image" Target="../media/image0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1.xml"/><Relationship Id="rId3" Type="http://schemas.openxmlformats.org/officeDocument/2006/relationships/hyperlink" Target="https://cygwin.com/install.html" TargetMode="External"/><Relationship Id="rId4" Type="http://schemas.openxmlformats.org/officeDocument/2006/relationships/image" Target="../media/image04.png"/><Relationship Id="rId5" Type="http://schemas.openxmlformats.org/officeDocument/2006/relationships/image" Target="../media/image0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2.xml"/><Relationship Id="rId3" Type="http://schemas.openxmlformats.org/officeDocument/2006/relationships/image" Target="../media/image11.png"/><Relationship Id="rId4"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3.xml"/><Relationship Id="rId3" Type="http://schemas.openxmlformats.org/officeDocument/2006/relationships/image" Target="../media/image13.png"/><Relationship Id="rId4" Type="http://schemas.openxmlformats.org/officeDocument/2006/relationships/image" Target="../media/image1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4.xml"/><Relationship Id="rId3" Type="http://schemas.openxmlformats.org/officeDocument/2006/relationships/image" Target="../media/image15.jpg"/><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5.xml"/><Relationship Id="rId3" Type="http://schemas.openxmlformats.org/officeDocument/2006/relationships/image" Target="../media/image1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 Id="rId3" Type="http://schemas.openxmlformats.org/officeDocument/2006/relationships/image" Target="../media/image0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image" Target="../media/image1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8.xml"/><Relationship Id="rId3" Type="http://schemas.openxmlformats.org/officeDocument/2006/relationships/image" Target="../media/image1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4.xml"/><Relationship Id="rId3" Type="http://schemas.openxmlformats.org/officeDocument/2006/relationships/hyperlink" Target="https://www.propublica.org/" TargetMode="External"/><Relationship Id="rId4" Type="http://schemas.openxmlformats.org/officeDocument/2006/relationships/image" Target="../media/image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19.png"/><Relationship Id="rId4" Type="http://schemas.openxmlformats.org/officeDocument/2006/relationships/hyperlink" Target="https://projects.propublica.org/nonprofits/api" TargetMode="External"/><Relationship Id="rId5" Type="http://schemas.openxmlformats.org/officeDocument/2006/relationships/hyperlink" Target="https://projects.propublica.org/nonprofits/api/v2/search.json?q=animal" TargetMode="Externa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 Id="rId3" Type="http://schemas.openxmlformats.org/officeDocument/2006/relationships/image" Target="../media/image22.jp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hyperlink" Target="https://projects.propublica.org/nonprofits/api/v2/search.json?q=animal" TargetMode="External"/><Relationship Id="rId4" Type="http://schemas.openxmlformats.org/officeDocument/2006/relationships/image" Target="../media/image2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8.xml"/><Relationship Id="rId3" Type="http://schemas.openxmlformats.org/officeDocument/2006/relationships/image" Target="../media/image25.png"/><Relationship Id="rId4" Type="http://schemas.openxmlformats.org/officeDocument/2006/relationships/image" Target="../media/image2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2.xml"/><Relationship Id="rId3" Type="http://schemas.openxmlformats.org/officeDocument/2006/relationships/image" Target="../media/image32.jp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3.xml"/><Relationship Id="rId3" Type="http://schemas.openxmlformats.org/officeDocument/2006/relationships/image" Target="../media/image26.jp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4.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7.xml"/><Relationship Id="rId3" Type="http://schemas.openxmlformats.org/officeDocument/2006/relationships/image" Target="../media/image35.png"/><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xml"/><Relationship Id="rId3" Type="http://schemas.openxmlformats.org/officeDocument/2006/relationships/image" Target="../media/image0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0.xml"/><Relationship Id="rId3" Type="http://schemas.openxmlformats.org/officeDocument/2006/relationships/image" Target="../media/image36.png"/><Relationship Id="rId4"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2.xml"/><Relationship Id="rId3" Type="http://schemas.openxmlformats.org/officeDocument/2006/relationships/image" Target="../media/image3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3.xml"/><Relationship Id="rId3" Type="http://schemas.openxmlformats.org/officeDocument/2006/relationships/image" Target="../media/image33.png"/><Relationship Id="rId4" Type="http://schemas.openxmlformats.org/officeDocument/2006/relationships/hyperlink" Target="https://api.twitter.com/1.1/search/tweets.json?q=johnshopkins"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4.xml"/><Relationship Id="rId3" Type="http://schemas.openxmlformats.org/officeDocument/2006/relationships/image" Target="../media/image3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5.xml"/><Relationship Id="rId3" Type="http://schemas.openxmlformats.org/officeDocument/2006/relationships/image" Target="../media/image41.png"/><Relationship Id="rId4" Type="http://schemas.openxmlformats.org/officeDocument/2006/relationships/hyperlink" Target="https://dev.twitter.com/rest/public"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6.xml"/><Relationship Id="rId3" Type="http://schemas.openxmlformats.org/officeDocument/2006/relationships/hyperlink" Target="https://oauth.net" TargetMode="External"/><Relationship Id="rId4"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 Id="rId3" Type="http://schemas.openxmlformats.org/officeDocument/2006/relationships/image" Target="../media/image43.png"/><Relationship Id="rId4" Type="http://schemas.openxmlformats.org/officeDocument/2006/relationships/image" Target="../media/image3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02.png"/><Relationship Id="rId4" Type="http://schemas.openxmlformats.org/officeDocument/2006/relationships/image" Target="../media/image14.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2.xml"/><Relationship Id="rId3" Type="http://schemas.openxmlformats.org/officeDocument/2006/relationships/hyperlink" Target="http://www.shubhro.com/2014/05/29/development-environment/" TargetMode="External"/><Relationship Id="rId4" Type="http://schemas.openxmlformats.org/officeDocument/2006/relationships/hyperlink" Target="http://python-guide-pt-br.readthedocs.io/en/latest/starting/install/osx/"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2.xml"/><Relationship Id="rId3" Type="http://schemas.openxmlformats.org/officeDocument/2006/relationships/hyperlink" Target="https://github.com/seatgeek/fuzzywuzzy.git" TargetMode="External"/><Relationship Id="rId4" Type="http://schemas.openxmlformats.org/officeDocument/2006/relationships/image" Target="../media/image4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8.xml"/><Relationship Id="rId3" Type="http://schemas.openxmlformats.org/officeDocument/2006/relationships/image" Target="../media/image01.png"/><Relationship Id="rId4" Type="http://schemas.openxmlformats.org/officeDocument/2006/relationships/image" Target="../media/image44.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 Id="rId3" Type="http://schemas.openxmlformats.org/officeDocument/2006/relationships/image" Target="../media/image45.png"/><Relationship Id="rId4" Type="http://schemas.openxmlformats.org/officeDocument/2006/relationships/image" Target="../media/image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hyperlink" Target="http://readwrite.com/2013/09/19/api-defined/" TargetMode="Externa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0.xml"/><Relationship Id="rId3" Type="http://schemas.openxmlformats.org/officeDocument/2006/relationships/image" Target="../media/image49.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1.xml"/><Relationship Id="rId3" Type="http://schemas.openxmlformats.org/officeDocument/2006/relationships/image" Target="../media/image47.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2.xml"/><Relationship Id="rId3" Type="http://schemas.openxmlformats.org/officeDocument/2006/relationships/image" Target="../media/image48.png"/><Relationship Id="rId4" Type="http://schemas.openxmlformats.org/officeDocument/2006/relationships/image" Target="../media/image50.jp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3.xml"/><Relationship Id="rId3" Type="http://schemas.openxmlformats.org/officeDocument/2006/relationships/image" Target="../media/image52.png"/><Relationship Id="rId4" Type="http://schemas.openxmlformats.org/officeDocument/2006/relationships/image" Target="../media/image5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4.xml"/><Relationship Id="rId3" Type="http://schemas.openxmlformats.org/officeDocument/2006/relationships/image" Target="../media/image51.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85.xml"/><Relationship Id="rId3" Type="http://schemas.openxmlformats.org/officeDocument/2006/relationships/image" Target="../media/image55.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1.xml"/><Relationship Id="rId3" Type="http://schemas.openxmlformats.org/officeDocument/2006/relationships/image" Target="../media/image57.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2.xml"/><Relationship Id="rId3" Type="http://schemas.openxmlformats.org/officeDocument/2006/relationships/hyperlink" Target="http://localhost:8089/users/admin/login" TargetMode="External"/><Relationship Id="rId4" Type="http://schemas.openxmlformats.org/officeDocument/2006/relationships/image" Target="../media/image53.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3.xml"/><Relationship Id="rId3" Type="http://schemas.openxmlformats.org/officeDocument/2006/relationships/image" Target="../media/image5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4.xml"/><Relationship Id="rId3" Type="http://schemas.openxmlformats.org/officeDocument/2006/relationships/image" Target="../media/image59.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5.xml"/><Relationship Id="rId3" Type="http://schemas.openxmlformats.org/officeDocument/2006/relationships/image" Target="../media/image5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6.xml"/><Relationship Id="rId3" Type="http://schemas.openxmlformats.org/officeDocument/2006/relationships/image" Target="../media/image61.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97.xml"/><Relationship Id="rId3" Type="http://schemas.openxmlformats.org/officeDocument/2006/relationships/image" Target="../media/image60.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8.xml"/><Relationship Id="rId3" Type="http://schemas.openxmlformats.org/officeDocument/2006/relationships/image" Target="../media/image21.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 name="Shape 71"/>
        <p:cNvGrpSpPr/>
        <p:nvPr/>
      </p:nvGrpSpPr>
      <p:grpSpPr>
        <a:xfrm>
          <a:off x="0" y="0"/>
          <a:ext cx="0" cy="0"/>
          <a:chOff x="0" y="0"/>
          <a:chExt cx="0" cy="0"/>
        </a:xfrm>
      </p:grpSpPr>
      <p:sp>
        <p:nvSpPr>
          <p:cNvPr id="72" name="Shape 72"/>
          <p:cNvSpPr txBox="1"/>
          <p:nvPr>
            <p:ph type="title"/>
          </p:nvPr>
        </p:nvSpPr>
        <p:spPr>
          <a:xfrm>
            <a:off x="265500" y="434825"/>
            <a:ext cx="4045200" cy="756600"/>
          </a:xfrm>
          <a:prstGeom prst="rect">
            <a:avLst/>
          </a:prstGeom>
        </p:spPr>
        <p:txBody>
          <a:bodyPr anchorCtr="0" anchor="b" bIns="91425" lIns="91425" rIns="91425" tIns="91425">
            <a:noAutofit/>
          </a:bodyPr>
          <a:lstStyle/>
          <a:p>
            <a:pPr lvl="0">
              <a:spcBef>
                <a:spcPts val="0"/>
              </a:spcBef>
              <a:buNone/>
            </a:pPr>
            <a:r>
              <a:rPr lang="en">
                <a:latin typeface="Georgia"/>
                <a:ea typeface="Georgia"/>
                <a:cs typeface="Georgia"/>
                <a:sym typeface="Georgia"/>
              </a:rPr>
              <a:t>Mac  users</a:t>
            </a:r>
          </a:p>
        </p:txBody>
      </p:sp>
      <p:sp>
        <p:nvSpPr>
          <p:cNvPr id="73" name="Shape 73"/>
          <p:cNvSpPr txBox="1"/>
          <p:nvPr>
            <p:ph idx="1" type="subTitle"/>
          </p:nvPr>
        </p:nvSpPr>
        <p:spPr>
          <a:xfrm>
            <a:off x="265500" y="1211370"/>
            <a:ext cx="4045200" cy="1345500"/>
          </a:xfrm>
          <a:prstGeom prst="rect">
            <a:avLst/>
          </a:prstGeom>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Please sit together on this side of the room</a:t>
            </a:r>
          </a:p>
        </p:txBody>
      </p:sp>
      <p:sp>
        <p:nvSpPr>
          <p:cNvPr id="74" name="Shape 74"/>
          <p:cNvSpPr txBox="1"/>
          <p:nvPr>
            <p:ph type="title"/>
          </p:nvPr>
        </p:nvSpPr>
        <p:spPr>
          <a:xfrm>
            <a:off x="4837500" y="434825"/>
            <a:ext cx="4045200" cy="756600"/>
          </a:xfrm>
          <a:prstGeom prst="rect">
            <a:avLst/>
          </a:prstGeom>
        </p:spPr>
        <p:txBody>
          <a:bodyPr anchorCtr="0" anchor="b" bIns="91425" lIns="91425" rIns="91425" tIns="91425">
            <a:noAutofit/>
          </a:bodyPr>
          <a:lstStyle/>
          <a:p>
            <a:pPr lvl="0" rtl="0">
              <a:spcBef>
                <a:spcPts val="0"/>
              </a:spcBef>
              <a:buNone/>
            </a:pPr>
            <a:r>
              <a:rPr lang="en">
                <a:solidFill>
                  <a:srgbClr val="000000"/>
                </a:solidFill>
                <a:latin typeface="Georgia"/>
                <a:ea typeface="Georgia"/>
                <a:cs typeface="Georgia"/>
                <a:sym typeface="Georgia"/>
              </a:rPr>
              <a:t>PC  users</a:t>
            </a:r>
          </a:p>
        </p:txBody>
      </p:sp>
      <p:sp>
        <p:nvSpPr>
          <p:cNvPr id="75" name="Shape 75"/>
          <p:cNvSpPr txBox="1"/>
          <p:nvPr>
            <p:ph idx="1" type="subTitle"/>
          </p:nvPr>
        </p:nvSpPr>
        <p:spPr>
          <a:xfrm>
            <a:off x="4837500" y="1211370"/>
            <a:ext cx="4045200" cy="1345500"/>
          </a:xfrm>
          <a:prstGeom prst="rect">
            <a:avLst/>
          </a:prstGeom>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Please sit together on this side of the room</a:t>
            </a:r>
          </a:p>
        </p:txBody>
      </p:sp>
      <p:sp>
        <p:nvSpPr>
          <p:cNvPr id="76" name="Shape 76"/>
          <p:cNvSpPr txBox="1"/>
          <p:nvPr/>
        </p:nvSpPr>
        <p:spPr>
          <a:xfrm>
            <a:off x="0" y="2668650"/>
            <a:ext cx="9144000" cy="2474700"/>
          </a:xfrm>
          <a:prstGeom prst="rect">
            <a:avLst/>
          </a:prstGeom>
          <a:solidFill>
            <a:srgbClr val="0277BD"/>
          </a:solidFill>
          <a:ln cap="flat" cmpd="sng" w="9525">
            <a:solidFill>
              <a:srgbClr val="999999"/>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3600">
                <a:latin typeface="Georgia"/>
                <a:ea typeface="Georgia"/>
                <a:cs typeface="Georgia"/>
                <a:sym typeface="Georgia"/>
              </a:rPr>
              <a:t>Everyone</a:t>
            </a:r>
          </a:p>
          <a:p>
            <a:pPr lvl="0" algn="ctr">
              <a:spcBef>
                <a:spcPts val="0"/>
              </a:spcBef>
              <a:buNone/>
            </a:pPr>
            <a:r>
              <a:t/>
            </a:r>
            <a:endParaRPr sz="1800"/>
          </a:p>
          <a:p>
            <a:pPr lvl="0" algn="ctr">
              <a:spcBef>
                <a:spcPts val="0"/>
              </a:spcBef>
              <a:buNone/>
            </a:pPr>
            <a:r>
              <a:rPr lang="en" sz="1800">
                <a:latin typeface="Trebuchet MS"/>
                <a:ea typeface="Trebuchet MS"/>
                <a:cs typeface="Trebuchet MS"/>
                <a:sym typeface="Trebuchet MS"/>
              </a:rPr>
              <a:t>Please connect to the wifi</a:t>
            </a:r>
          </a:p>
          <a:p>
            <a:pPr lvl="0" rtl="0" algn="ctr">
              <a:spcBef>
                <a:spcPts val="0"/>
              </a:spcBef>
              <a:buNone/>
            </a:pPr>
            <a:r>
              <a:rPr lang="en" sz="1800">
                <a:latin typeface="Trebuchet MS"/>
                <a:ea typeface="Trebuchet MS"/>
                <a:cs typeface="Trebuchet MS"/>
                <a:sym typeface="Trebuchet MS"/>
              </a:rPr>
              <a:t>Create a new folder named “vagrant” on your desktop</a:t>
            </a:r>
          </a:p>
          <a:p>
            <a:pPr lvl="0" algn="ctr">
              <a:spcBef>
                <a:spcPts val="0"/>
              </a:spcBef>
              <a:buNone/>
            </a:pPr>
            <a:r>
              <a:rPr lang="en" sz="1800">
                <a:latin typeface="Trebuchet MS"/>
                <a:ea typeface="Trebuchet MS"/>
                <a:cs typeface="Trebuchet MS"/>
                <a:sym typeface="Trebuchet MS"/>
              </a:rPr>
              <a:t>Copy contents of </a:t>
            </a:r>
            <a:r>
              <a:rPr lang="en" sz="1800">
                <a:latin typeface="Trebuchet MS"/>
                <a:ea typeface="Trebuchet MS"/>
                <a:cs typeface="Trebuchet MS"/>
                <a:sym typeface="Trebuchet MS"/>
              </a:rPr>
              <a:t>flash drive</a:t>
            </a:r>
            <a:r>
              <a:rPr lang="en" sz="1800">
                <a:latin typeface="Trebuchet MS"/>
                <a:ea typeface="Trebuchet MS"/>
                <a:cs typeface="Trebuchet MS"/>
                <a:sym typeface="Trebuchet MS"/>
              </a:rPr>
              <a:t> to this folder</a:t>
            </a:r>
          </a:p>
        </p:txBody>
      </p:sp>
      <p:sp>
        <p:nvSpPr>
          <p:cNvPr id="77" name="Shape 77"/>
          <p:cNvSpPr/>
          <p:nvPr/>
        </p:nvSpPr>
        <p:spPr>
          <a:xfrm>
            <a:off x="3785550" y="1648250"/>
            <a:ext cx="1572900" cy="827400"/>
          </a:xfrm>
          <a:prstGeom prst="leftRightArrow">
            <a:avLst>
              <a:gd fmla="val 50000"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9" name="Shape 139"/>
        <p:cNvGrpSpPr/>
        <p:nvPr/>
      </p:nvGrpSpPr>
      <p:grpSpPr>
        <a:xfrm>
          <a:off x="0" y="0"/>
          <a:ext cx="0" cy="0"/>
          <a:chOff x="0" y="0"/>
          <a:chExt cx="0" cy="0"/>
        </a:xfrm>
      </p:grpSpPr>
      <p:sp>
        <p:nvSpPr>
          <p:cNvPr id="140" name="Shape 140"/>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Ok, so w</a:t>
            </a:r>
            <a:r>
              <a:rPr lang="en"/>
              <a:t>hat is a </a:t>
            </a:r>
            <a:r>
              <a:rPr i="1" lang="en"/>
              <a:t>web</a:t>
            </a:r>
            <a:r>
              <a:rPr lang="en"/>
              <a:t> API?</a:t>
            </a:r>
          </a:p>
        </p:txBody>
      </p:sp>
      <p:sp>
        <p:nvSpPr>
          <p:cNvPr id="141" name="Shape 141"/>
          <p:cNvSpPr txBox="1"/>
          <p:nvPr>
            <p:ph idx="4294967295" type="body"/>
          </p:nvPr>
        </p:nvSpPr>
        <p:spPr>
          <a:xfrm>
            <a:off x="431325" y="1234775"/>
            <a:ext cx="4591800" cy="2835000"/>
          </a:xfrm>
          <a:prstGeom prst="rect">
            <a:avLst/>
          </a:prstGeom>
          <a:ln>
            <a:noFill/>
          </a:ln>
        </p:spPr>
        <p:txBody>
          <a:bodyPr anchorCtr="0" anchor="t" bIns="91425" lIns="91425" rIns="91425" tIns="91425">
            <a:noAutofit/>
          </a:bodyPr>
          <a:lstStyle/>
          <a:p>
            <a:pPr lvl="0" rtl="0">
              <a:spcBef>
                <a:spcPts val="0"/>
              </a:spcBef>
              <a:buNone/>
            </a:pPr>
            <a:r>
              <a:rPr b="1" lang="en" sz="1400">
                <a:solidFill>
                  <a:srgbClr val="000000"/>
                </a:solidFill>
                <a:highlight>
                  <a:srgbClr val="FFFFFF"/>
                </a:highlight>
                <a:latin typeface="Trebuchet MS"/>
                <a:ea typeface="Trebuchet MS"/>
                <a:cs typeface="Trebuchet MS"/>
                <a:sym typeface="Trebuchet MS"/>
              </a:rPr>
              <a:t>Complicated: </a:t>
            </a:r>
            <a:r>
              <a:rPr lang="en" sz="1400">
                <a:solidFill>
                  <a:srgbClr val="000000"/>
                </a:solidFill>
                <a:highlight>
                  <a:srgbClr val="FFFFFF"/>
                </a:highlight>
                <a:latin typeface="Trebuchet MS"/>
                <a:ea typeface="Trebuchet MS"/>
                <a:cs typeface="Trebuchet MS"/>
                <a:sym typeface="Trebuchet MS"/>
              </a:rPr>
              <a:t>A RESTful API is an </a:t>
            </a:r>
            <a:r>
              <a:rPr b="1" lang="en" sz="1400">
                <a:solidFill>
                  <a:srgbClr val="000000"/>
                </a:solidFill>
                <a:highlight>
                  <a:srgbClr val="FFFFFF"/>
                </a:highlight>
                <a:latin typeface="Trebuchet MS"/>
                <a:ea typeface="Trebuchet MS"/>
                <a:cs typeface="Trebuchet MS"/>
                <a:sym typeface="Trebuchet MS"/>
              </a:rPr>
              <a:t>application program interface</a:t>
            </a:r>
            <a:r>
              <a:rPr lang="en" sz="1400">
                <a:solidFill>
                  <a:srgbClr val="000000"/>
                </a:solidFill>
                <a:highlight>
                  <a:srgbClr val="FFFFFF"/>
                </a:highlight>
                <a:latin typeface="Trebuchet MS"/>
                <a:ea typeface="Trebuchet MS"/>
                <a:cs typeface="Trebuchet MS"/>
                <a:sym typeface="Trebuchet MS"/>
              </a:rPr>
              <a:t> (</a:t>
            </a:r>
            <a:r>
              <a:rPr lang="en" sz="1400" u="sng">
                <a:solidFill>
                  <a:srgbClr val="000000"/>
                </a:solidFill>
                <a:highlight>
                  <a:srgbClr val="FFFFFF"/>
                </a:highlight>
                <a:latin typeface="Trebuchet MS"/>
                <a:ea typeface="Trebuchet MS"/>
                <a:cs typeface="Trebuchet MS"/>
                <a:sym typeface="Trebuchet MS"/>
                <a:hlinkClick r:id="rId3"/>
              </a:rPr>
              <a:t>API</a:t>
            </a:r>
            <a:r>
              <a:rPr lang="en" sz="1400">
                <a:solidFill>
                  <a:srgbClr val="000000"/>
                </a:solidFill>
                <a:highlight>
                  <a:srgbClr val="FFFFFF"/>
                </a:highlight>
                <a:latin typeface="Trebuchet MS"/>
                <a:ea typeface="Trebuchet MS"/>
                <a:cs typeface="Trebuchet MS"/>
                <a:sym typeface="Trebuchet MS"/>
              </a:rPr>
              <a:t>) that uses </a:t>
            </a:r>
            <a:r>
              <a:rPr lang="en" sz="1400" u="sng">
                <a:solidFill>
                  <a:srgbClr val="000000"/>
                </a:solidFill>
                <a:highlight>
                  <a:srgbClr val="FFFFFF"/>
                </a:highlight>
                <a:latin typeface="Trebuchet MS"/>
                <a:ea typeface="Trebuchet MS"/>
                <a:cs typeface="Trebuchet MS"/>
                <a:sym typeface="Trebuchet MS"/>
                <a:hlinkClick r:id="rId4"/>
              </a:rPr>
              <a:t>HTTP</a:t>
            </a:r>
            <a:r>
              <a:rPr lang="en" sz="1400">
                <a:solidFill>
                  <a:srgbClr val="000000"/>
                </a:solidFill>
                <a:highlight>
                  <a:srgbClr val="FFFFFF"/>
                </a:highlight>
                <a:latin typeface="Trebuchet MS"/>
                <a:ea typeface="Trebuchet MS"/>
                <a:cs typeface="Trebuchet MS"/>
                <a:sym typeface="Trebuchet MS"/>
              </a:rPr>
              <a:t> requests to GET, PUT, POST and DELETE data.</a:t>
            </a:r>
          </a:p>
          <a:p>
            <a:pPr lvl="0" rtl="0">
              <a:spcBef>
                <a:spcPts val="0"/>
              </a:spcBef>
              <a:buNone/>
            </a:pPr>
            <a:r>
              <a:rPr lang="en" sz="1000">
                <a:solidFill>
                  <a:srgbClr val="000000"/>
                </a:solidFill>
                <a:highlight>
                  <a:srgbClr val="FFFFFF"/>
                </a:highlight>
                <a:latin typeface="Trebuchet MS"/>
                <a:ea typeface="Trebuchet MS"/>
                <a:cs typeface="Trebuchet MS"/>
                <a:sym typeface="Trebuchet MS"/>
              </a:rPr>
              <a:t>For more: </a:t>
            </a:r>
            <a:r>
              <a:rPr lang="en" sz="1000" u="sng">
                <a:solidFill>
                  <a:schemeClr val="hlink"/>
                </a:solidFill>
                <a:highlight>
                  <a:srgbClr val="FFFFFF"/>
                </a:highlight>
                <a:latin typeface="Trebuchet MS"/>
                <a:ea typeface="Trebuchet MS"/>
                <a:cs typeface="Trebuchet MS"/>
                <a:sym typeface="Trebuchet MS"/>
                <a:hlinkClick r:id="rId5"/>
              </a:rPr>
              <a:t>http://searchcloudstorage.techtarget.com/definition/RESTful-API</a:t>
            </a:r>
          </a:p>
        </p:txBody>
      </p:sp>
      <p:sp>
        <p:nvSpPr>
          <p:cNvPr id="142" name="Shape 142"/>
          <p:cNvSpPr txBox="1"/>
          <p:nvPr>
            <p:ph idx="4294967295" type="body"/>
          </p:nvPr>
        </p:nvSpPr>
        <p:spPr>
          <a:xfrm>
            <a:off x="5134225" y="1234775"/>
            <a:ext cx="3698100" cy="1389900"/>
          </a:xfrm>
          <a:prstGeom prst="rect">
            <a:avLst/>
          </a:prstGeom>
        </p:spPr>
        <p:txBody>
          <a:bodyPr anchorCtr="0" anchor="t" bIns="91425" lIns="91425" rIns="91425" tIns="91425">
            <a:noAutofit/>
          </a:bodyPr>
          <a:lstStyle/>
          <a:p>
            <a:pPr lvl="0" rtl="0">
              <a:spcBef>
                <a:spcPts val="0"/>
              </a:spcBef>
              <a:buNone/>
            </a:pPr>
            <a:r>
              <a:rPr b="1" lang="en" sz="1400">
                <a:latin typeface="Trebuchet MS"/>
                <a:ea typeface="Trebuchet MS"/>
                <a:cs typeface="Trebuchet MS"/>
                <a:sym typeface="Trebuchet MS"/>
              </a:rPr>
              <a:t>Simple: </a:t>
            </a:r>
            <a:r>
              <a:rPr lang="en" sz="1400">
                <a:latin typeface="Trebuchet MS"/>
                <a:ea typeface="Trebuchet MS"/>
                <a:cs typeface="Trebuchet MS"/>
                <a:sym typeface="Trebuchet MS"/>
              </a:rPr>
              <a:t>You access it over the web, using URL-like directions, and are limited to 3-4 simple commands or activities.</a:t>
            </a:r>
          </a:p>
          <a:p>
            <a:pPr lvl="0" rtl="0">
              <a:spcBef>
                <a:spcPts val="0"/>
              </a:spcBef>
              <a:buNone/>
            </a:pPr>
            <a:r>
              <a:t/>
            </a:r>
            <a:endParaRPr/>
          </a:p>
        </p:txBody>
      </p:sp>
      <p:sp>
        <p:nvSpPr>
          <p:cNvPr id="143" name="Shape 143"/>
          <p:cNvSpPr txBox="1"/>
          <p:nvPr/>
        </p:nvSpPr>
        <p:spPr>
          <a:xfrm>
            <a:off x="621000" y="2748375"/>
            <a:ext cx="8211300" cy="2094600"/>
          </a:xfrm>
          <a:prstGeom prst="rect">
            <a:avLst/>
          </a:prstGeom>
          <a:solidFill>
            <a:srgbClr val="CFE2F3"/>
          </a:solidFill>
          <a:ln>
            <a:noFill/>
          </a:ln>
        </p:spPr>
        <p:txBody>
          <a:bodyPr anchorCtr="0" anchor="t" bIns="91425" lIns="91425" rIns="91425" tIns="91425">
            <a:noAutofit/>
          </a:bodyPr>
          <a:lstStyle/>
          <a:p>
            <a:pPr lvl="0">
              <a:spcBef>
                <a:spcPts val="0"/>
              </a:spcBef>
              <a:buNone/>
            </a:pPr>
            <a:r>
              <a:rPr b="1" lang="en">
                <a:latin typeface="Trebuchet MS"/>
                <a:ea typeface="Trebuchet MS"/>
                <a:cs typeface="Trebuchet MS"/>
                <a:sym typeface="Trebuchet MS"/>
              </a:rPr>
              <a:t>Extra nerdy sidebar:</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Char char="●"/>
            </a:pPr>
            <a:r>
              <a:rPr lang="en">
                <a:latin typeface="Trebuchet MS"/>
                <a:ea typeface="Trebuchet MS"/>
                <a:cs typeface="Trebuchet MS"/>
                <a:sym typeface="Trebuchet MS"/>
              </a:rPr>
              <a:t>Web APIs also come in several flavors, including </a:t>
            </a:r>
            <a:r>
              <a:rPr b="1" lang="en">
                <a:latin typeface="Trebuchet MS"/>
                <a:ea typeface="Trebuchet MS"/>
                <a:cs typeface="Trebuchet MS"/>
                <a:sym typeface="Trebuchet MS"/>
              </a:rPr>
              <a:t>SOAP</a:t>
            </a:r>
            <a:r>
              <a:rPr lang="en">
                <a:latin typeface="Trebuchet MS"/>
                <a:ea typeface="Trebuchet MS"/>
                <a:cs typeface="Trebuchet MS"/>
                <a:sym typeface="Trebuchet MS"/>
              </a:rPr>
              <a:t> and </a:t>
            </a:r>
            <a:r>
              <a:rPr b="1" lang="en">
                <a:latin typeface="Trebuchet MS"/>
                <a:ea typeface="Trebuchet MS"/>
                <a:cs typeface="Trebuchet MS"/>
                <a:sym typeface="Trebuchet MS"/>
              </a:rPr>
              <a:t>REST</a:t>
            </a:r>
            <a:r>
              <a:rPr lang="en">
                <a:latin typeface="Trebuchet MS"/>
                <a:ea typeface="Trebuchet MS"/>
                <a:cs typeface="Trebuchet MS"/>
                <a:sym typeface="Trebuchet MS"/>
              </a:rPr>
              <a:t>.</a:t>
            </a:r>
          </a:p>
          <a:p>
            <a:pPr indent="-228600" lvl="0" marL="457200" rtl="0">
              <a:spcBef>
                <a:spcPts val="0"/>
              </a:spcBef>
              <a:buFont typeface="Trebuchet MS"/>
              <a:buChar char="●"/>
            </a:pPr>
            <a:r>
              <a:rPr lang="en">
                <a:latin typeface="Trebuchet MS"/>
                <a:ea typeface="Trebuchet MS"/>
                <a:cs typeface="Trebuchet MS"/>
                <a:sym typeface="Trebuchet MS"/>
              </a:rPr>
              <a:t>We’re going to be exclusively working with </a:t>
            </a:r>
            <a:r>
              <a:rPr b="1" lang="en">
                <a:latin typeface="Trebuchet MS"/>
                <a:ea typeface="Trebuchet MS"/>
                <a:cs typeface="Trebuchet MS"/>
                <a:sym typeface="Trebuchet MS"/>
              </a:rPr>
              <a:t>RESTful APIs</a:t>
            </a:r>
            <a:r>
              <a:rPr lang="en">
                <a:latin typeface="Trebuchet MS"/>
                <a:ea typeface="Trebuchet MS"/>
                <a:cs typeface="Trebuchet MS"/>
                <a:sym typeface="Trebuchet MS"/>
              </a:rPr>
              <a:t> today, as they’re far more prevalent in archives/libraries technologies.</a:t>
            </a:r>
          </a:p>
          <a:p>
            <a:pPr indent="-228600" lvl="0" marL="457200" rtl="0">
              <a:spcBef>
                <a:spcPts val="0"/>
              </a:spcBef>
              <a:buFont typeface="Trebuchet MS"/>
              <a:buChar char="●"/>
            </a:pPr>
            <a:r>
              <a:rPr lang="en">
                <a:latin typeface="Trebuchet MS"/>
                <a:ea typeface="Trebuchet MS"/>
                <a:cs typeface="Trebuchet MS"/>
                <a:sym typeface="Trebuchet MS"/>
              </a:rPr>
              <a:t>REST stands for </a:t>
            </a:r>
            <a:r>
              <a:rPr b="1" lang="en">
                <a:latin typeface="Trebuchet MS"/>
                <a:ea typeface="Trebuchet MS"/>
                <a:cs typeface="Trebuchet MS"/>
                <a:sym typeface="Trebuchet MS"/>
              </a:rPr>
              <a:t>“representational state transfer”</a:t>
            </a:r>
            <a:r>
              <a:rPr lang="en">
                <a:latin typeface="Trebuchet MS"/>
                <a:ea typeface="Trebuchet MS"/>
                <a:cs typeface="Trebuchet MS"/>
                <a:sym typeface="Trebuchet MS"/>
              </a:rPr>
              <a:t> and was defined in 2000 in a doctoral dissertation by Roy Fielding.</a:t>
            </a:r>
          </a:p>
          <a:p>
            <a:pPr indent="-228600" lvl="0" marL="457200" rtl="0">
              <a:spcBef>
                <a:spcPts val="0"/>
              </a:spcBef>
              <a:buFont typeface="Trebuchet MS"/>
              <a:buChar char="●"/>
            </a:pPr>
            <a:r>
              <a:rPr lang="en">
                <a:latin typeface="Trebuchet MS"/>
                <a:ea typeface="Trebuchet MS"/>
                <a:cs typeface="Trebuchet MS"/>
                <a:sym typeface="Trebuchet MS"/>
              </a:rPr>
              <a:t>REST essentially dictates how an application should be able to </a:t>
            </a:r>
            <a:r>
              <a:rPr b="1" lang="en">
                <a:latin typeface="Trebuchet MS"/>
                <a:ea typeface="Trebuchet MS"/>
                <a:cs typeface="Trebuchet MS"/>
                <a:sym typeface="Trebuchet MS"/>
              </a:rPr>
              <a:t>textually interact</a:t>
            </a:r>
            <a:r>
              <a:rPr lang="en">
                <a:latin typeface="Trebuchet MS"/>
                <a:ea typeface="Trebuchet MS"/>
                <a:cs typeface="Trebuchet MS"/>
                <a:sym typeface="Trebuchet MS"/>
              </a:rPr>
              <a:t> with a web service.</a:t>
            </a:r>
          </a:p>
          <a:p>
            <a:pPr lv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9" name="Shape 809"/>
        <p:cNvGrpSpPr/>
        <p:nvPr/>
      </p:nvGrpSpPr>
      <p:grpSpPr>
        <a:xfrm>
          <a:off x="0" y="0"/>
          <a:ext cx="0" cy="0"/>
          <a:chOff x="0" y="0"/>
          <a:chExt cx="0" cy="0"/>
        </a:xfrm>
      </p:grpSpPr>
      <p:sp>
        <p:nvSpPr>
          <p:cNvPr id="810" name="Shape 810"/>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p>
        </p:txBody>
      </p:sp>
      <p:sp>
        <p:nvSpPr>
          <p:cNvPr id="811" name="Shape 811"/>
          <p:cNvSpPr txBox="1"/>
          <p:nvPr/>
        </p:nvSpPr>
        <p:spPr>
          <a:xfrm>
            <a:off x="385800" y="1050975"/>
            <a:ext cx="8183700" cy="5916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Before we start posting to AS, we need to authenticate, so how do we do that with scripts?</a:t>
            </a:r>
          </a:p>
        </p:txBody>
      </p:sp>
      <p:pic>
        <p:nvPicPr>
          <p:cNvPr id="812" name="Shape 812"/>
          <p:cNvPicPr preferRelativeResize="0"/>
          <p:nvPr/>
        </p:nvPicPr>
        <p:blipFill>
          <a:blip r:embed="rId3">
            <a:alphaModFix/>
          </a:blip>
          <a:stretch>
            <a:fillRect/>
          </a:stretch>
        </p:blipFill>
        <p:spPr>
          <a:xfrm>
            <a:off x="1316103" y="1475550"/>
            <a:ext cx="6511792" cy="1203949"/>
          </a:xfrm>
          <a:prstGeom prst="rect">
            <a:avLst/>
          </a:prstGeom>
          <a:noFill/>
          <a:ln>
            <a:noFill/>
          </a:ln>
        </p:spPr>
      </p:pic>
      <p:sp>
        <p:nvSpPr>
          <p:cNvPr id="813" name="Shape 813"/>
          <p:cNvSpPr/>
          <p:nvPr/>
        </p:nvSpPr>
        <p:spPr>
          <a:xfrm rot="5399129">
            <a:off x="3998083" y="2256899"/>
            <a:ext cx="1184400" cy="970500"/>
          </a:xfrm>
          <a:prstGeom prst="stripedRightArrow">
            <a:avLst>
              <a:gd fmla="val 50000" name="adj1"/>
              <a:gd fmla="val 50000" name="adj2"/>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814" name="Shape 814"/>
          <p:cNvPicPr preferRelativeResize="0"/>
          <p:nvPr/>
        </p:nvPicPr>
        <p:blipFill rotWithShape="1">
          <a:blip r:embed="rId4">
            <a:alphaModFix/>
          </a:blip>
          <a:srcRect b="21550" l="0" r="0" t="7537"/>
          <a:stretch/>
        </p:blipFill>
        <p:spPr>
          <a:xfrm>
            <a:off x="2033600" y="3480999"/>
            <a:ext cx="5076825" cy="1269775"/>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18" name="Shape 818"/>
        <p:cNvGrpSpPr/>
        <p:nvPr/>
      </p:nvGrpSpPr>
      <p:grpSpPr>
        <a:xfrm>
          <a:off x="0" y="0"/>
          <a:ext cx="0" cy="0"/>
          <a:chOff x="0" y="0"/>
          <a:chExt cx="0" cy="0"/>
        </a:xfrm>
      </p:grpSpPr>
      <p:sp>
        <p:nvSpPr>
          <p:cNvPr id="819" name="Shape 819"/>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script</a:t>
            </a:r>
          </a:p>
        </p:txBody>
      </p:sp>
      <p:sp>
        <p:nvSpPr>
          <p:cNvPr id="820" name="Shape 820"/>
          <p:cNvSpPr txBox="1"/>
          <p:nvPr/>
        </p:nvSpPr>
        <p:spPr>
          <a:xfrm>
            <a:off x="385800" y="1050975"/>
            <a:ext cx="8183700" cy="591600"/>
          </a:xfrm>
          <a:prstGeom prst="rect">
            <a:avLst/>
          </a:prstGeom>
          <a:noFill/>
          <a:ln>
            <a:noFill/>
          </a:ln>
        </p:spPr>
        <p:txBody>
          <a:bodyPr anchorCtr="0" anchor="t" bIns="91425" lIns="91425" rIns="91425" tIns="91425">
            <a:noAutofit/>
          </a:bodyPr>
          <a:lstStyle/>
          <a:p>
            <a:pPr lvl="0" rtl="0" algn="ctr">
              <a:spcBef>
                <a:spcPts val="0"/>
              </a:spcBef>
              <a:buNone/>
            </a:pPr>
            <a:r>
              <a:rPr lang="en" sz="1600">
                <a:latin typeface="Trebuchet MS"/>
                <a:ea typeface="Trebuchet MS"/>
                <a:cs typeface="Trebuchet MS"/>
                <a:sym typeface="Trebuchet MS"/>
              </a:rPr>
              <a:t>“Keep it secret, keep it safe.” - Gandalf</a:t>
            </a:r>
          </a:p>
        </p:txBody>
      </p:sp>
      <p:pic>
        <p:nvPicPr>
          <p:cNvPr id="821" name="Shape 821"/>
          <p:cNvPicPr preferRelativeResize="0"/>
          <p:nvPr/>
        </p:nvPicPr>
        <p:blipFill rotWithShape="1">
          <a:blip r:embed="rId3">
            <a:alphaModFix/>
          </a:blip>
          <a:srcRect b="21550" l="0" r="0" t="7537"/>
          <a:stretch/>
        </p:blipFill>
        <p:spPr>
          <a:xfrm>
            <a:off x="2033600" y="1499799"/>
            <a:ext cx="5076825" cy="1269775"/>
          </a:xfrm>
          <a:prstGeom prst="rect">
            <a:avLst/>
          </a:prstGeom>
          <a:noFill/>
          <a:ln>
            <a:noFill/>
          </a:ln>
        </p:spPr>
      </p:pic>
      <p:sp>
        <p:nvSpPr>
          <p:cNvPr id="822" name="Shape 822"/>
          <p:cNvSpPr/>
          <p:nvPr/>
        </p:nvSpPr>
        <p:spPr>
          <a:xfrm rot="5398933">
            <a:off x="4088549" y="2822974"/>
            <a:ext cx="966900" cy="970500"/>
          </a:xfrm>
          <a:prstGeom prst="stripedRightArrow">
            <a:avLst>
              <a:gd fmla="val 50000" name="adj1"/>
              <a:gd fmla="val 50000" name="adj2"/>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823" name="Shape 823"/>
          <p:cNvPicPr preferRelativeResize="0"/>
          <p:nvPr/>
        </p:nvPicPr>
        <p:blipFill>
          <a:blip r:embed="rId4">
            <a:alphaModFix/>
          </a:blip>
          <a:stretch>
            <a:fillRect/>
          </a:stretch>
        </p:blipFill>
        <p:spPr>
          <a:xfrm>
            <a:off x="152399" y="3882399"/>
            <a:ext cx="8839201" cy="981225"/>
          </a:xfrm>
          <a:prstGeom prst="rect">
            <a:avLst/>
          </a:prstGeom>
          <a:noFill/>
          <a:ln>
            <a:noFill/>
          </a:ln>
        </p:spPr>
      </p:pic>
      <p:sp>
        <p:nvSpPr>
          <p:cNvPr id="824" name="Shape 824"/>
          <p:cNvSpPr txBox="1"/>
          <p:nvPr/>
        </p:nvSpPr>
        <p:spPr>
          <a:xfrm>
            <a:off x="5207900" y="2937800"/>
            <a:ext cx="3551700" cy="708600"/>
          </a:xfrm>
          <a:prstGeom prst="rect">
            <a:avLst/>
          </a:prstGeom>
          <a:noFill/>
          <a:ln>
            <a:noFill/>
          </a:ln>
        </p:spPr>
        <p:txBody>
          <a:bodyPr anchorCtr="0" anchor="t" bIns="91425" lIns="91425" rIns="91425" tIns="91425">
            <a:noAutofit/>
          </a:bodyPr>
          <a:lstStyle/>
          <a:p>
            <a:pPr lvl="0" algn="ctr">
              <a:spcBef>
                <a:spcPts val="0"/>
              </a:spcBef>
              <a:buNone/>
            </a:pPr>
            <a:r>
              <a:rPr i="1" lang="en"/>
              <a:t>T</a:t>
            </a:r>
            <a:r>
              <a:rPr i="1" lang="en"/>
              <a:t>his means no manual authenticating! Learn to script just for that and call it a win!</a:t>
            </a: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828" name="Shape 828"/>
        <p:cNvGrpSpPr/>
        <p:nvPr/>
      </p:nvGrpSpPr>
      <p:grpSpPr>
        <a:xfrm>
          <a:off x="0" y="0"/>
          <a:ext cx="0" cy="0"/>
          <a:chOff x="0" y="0"/>
          <a:chExt cx="0" cy="0"/>
        </a:xfrm>
      </p:grpSpPr>
      <p:sp>
        <p:nvSpPr>
          <p:cNvPr id="829" name="Shape 829"/>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Edit barcodes</a:t>
            </a: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33" name="Shape 833"/>
        <p:cNvGrpSpPr/>
        <p:nvPr/>
      </p:nvGrpSpPr>
      <p:grpSpPr>
        <a:xfrm>
          <a:off x="0" y="0"/>
          <a:ext cx="0" cy="0"/>
          <a:chOff x="0" y="0"/>
          <a:chExt cx="0" cy="0"/>
        </a:xfrm>
      </p:grpSpPr>
      <p:sp>
        <p:nvSpPr>
          <p:cNvPr id="834" name="Shape 834"/>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835" name="Shape 835"/>
          <p:cNvSpPr txBox="1"/>
          <p:nvPr/>
        </p:nvSpPr>
        <p:spPr>
          <a:xfrm>
            <a:off x="428000" y="1022875"/>
            <a:ext cx="4110000" cy="3899700"/>
          </a:xfrm>
          <a:prstGeom prst="rect">
            <a:avLst/>
          </a:prstGeom>
          <a:noFill/>
          <a:ln>
            <a:noFill/>
          </a:ln>
        </p:spPr>
        <p:txBody>
          <a:bodyPr anchorCtr="0" anchor="t" bIns="91425" lIns="91425" rIns="91425" tIns="91425">
            <a:noAutofit/>
          </a:bodyPr>
          <a:lstStyle/>
          <a:p>
            <a:pPr lvl="0" rtl="0">
              <a:spcBef>
                <a:spcPts val="0"/>
              </a:spcBef>
              <a:buNone/>
            </a:pPr>
            <a:r>
              <a:rPr lang="en">
                <a:highlight>
                  <a:srgbClr val="FFFFFF"/>
                </a:highlight>
                <a:latin typeface="Trebuchet MS"/>
                <a:ea typeface="Trebuchet MS"/>
                <a:cs typeface="Trebuchet MS"/>
                <a:sym typeface="Trebuchet MS"/>
              </a:rPr>
              <a:t>Répète: </a:t>
            </a:r>
            <a:r>
              <a:rPr lang="en">
                <a:latin typeface="Trebuchet MS"/>
                <a:ea typeface="Trebuchet MS"/>
                <a:cs typeface="Trebuchet MS"/>
                <a:sym typeface="Trebuchet MS"/>
              </a:rPr>
              <a:t>ASpace offers “container modeling” for the first time in the archives world.</a:t>
            </a:r>
          </a:p>
          <a:p>
            <a:pPr lvl="0" rt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Every type of box (ex. record carton) in your library gets its own record (a profile), which records its height, width, and depth. </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Every actual box in your collections </a:t>
            </a:r>
            <a:r>
              <a:rPr i="1" lang="en">
                <a:latin typeface="Trebuchet MS"/>
                <a:ea typeface="Trebuchet MS"/>
                <a:cs typeface="Trebuchet MS"/>
                <a:sym typeface="Trebuchet MS"/>
              </a:rPr>
              <a:t>also </a:t>
            </a:r>
            <a:r>
              <a:rPr lang="en">
                <a:latin typeface="Trebuchet MS"/>
                <a:ea typeface="Trebuchet MS"/>
                <a:cs typeface="Trebuchet MS"/>
                <a:sym typeface="Trebuchet MS"/>
              </a:rPr>
              <a:t>gets a record, and this is called a top container. Simply put, this is the thing you put a number on: Box 1.</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So, your </a:t>
            </a:r>
            <a:r>
              <a:rPr lang="en">
                <a:latin typeface="Trebuchet MS"/>
                <a:ea typeface="Trebuchet MS"/>
                <a:cs typeface="Trebuchet MS"/>
                <a:sym typeface="Trebuchet MS"/>
              </a:rPr>
              <a:t>archives</a:t>
            </a:r>
            <a:r>
              <a:rPr lang="en">
                <a:latin typeface="Trebuchet MS"/>
                <a:ea typeface="Trebuchet MS"/>
                <a:cs typeface="Trebuchet MS"/>
                <a:sym typeface="Trebuchet MS"/>
              </a:rPr>
              <a:t> might have 2,563 boxes called “Box 1”</a:t>
            </a:r>
          </a:p>
          <a:p>
            <a:pPr lv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Barcodes make that sane for AS. Hence, AS 1.5 requires some sort of unique barcode on every top container.</a:t>
            </a:r>
          </a:p>
        </p:txBody>
      </p:sp>
      <p:pic>
        <p:nvPicPr>
          <p:cNvPr id="836" name="Shape 836"/>
          <p:cNvPicPr preferRelativeResize="0"/>
          <p:nvPr/>
        </p:nvPicPr>
        <p:blipFill>
          <a:blip r:embed="rId3">
            <a:alphaModFix/>
          </a:blip>
          <a:stretch>
            <a:fillRect/>
          </a:stretch>
        </p:blipFill>
        <p:spPr>
          <a:xfrm>
            <a:off x="4538000" y="1565937"/>
            <a:ext cx="4301199" cy="2011615"/>
          </a:xfrm>
          <a:prstGeom prst="rect">
            <a:avLst/>
          </a:prstGeom>
          <a:noFill/>
          <a:ln cap="flat" cmpd="sng" w="9525">
            <a:solidFill>
              <a:srgbClr val="CCCCCC"/>
            </a:solidFill>
            <a:prstDash val="solid"/>
            <a:round/>
            <a:headEnd len="med" w="med" type="none"/>
            <a:tailEnd len="med" w="med" type="none"/>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0" name="Shape 840"/>
        <p:cNvGrpSpPr/>
        <p:nvPr/>
      </p:nvGrpSpPr>
      <p:grpSpPr>
        <a:xfrm>
          <a:off x="0" y="0"/>
          <a:ext cx="0" cy="0"/>
          <a:chOff x="0" y="0"/>
          <a:chExt cx="0" cy="0"/>
        </a:xfrm>
      </p:grpSpPr>
      <p:sp>
        <p:nvSpPr>
          <p:cNvPr id="841" name="Shape 841"/>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Barcodes/top_containers</a:t>
            </a:r>
          </a:p>
        </p:txBody>
      </p:sp>
      <p:sp>
        <p:nvSpPr>
          <p:cNvPr id="842" name="Shape 842"/>
          <p:cNvSpPr txBox="1"/>
          <p:nvPr/>
        </p:nvSpPr>
        <p:spPr>
          <a:xfrm>
            <a:off x="374100" y="1022875"/>
            <a:ext cx="8395800" cy="394200"/>
          </a:xfrm>
          <a:prstGeom prst="rect">
            <a:avLst/>
          </a:prstGeom>
          <a:noFill/>
          <a:ln>
            <a:noFill/>
          </a:ln>
        </p:spPr>
        <p:txBody>
          <a:bodyPr anchorCtr="0" anchor="t" bIns="91425" lIns="91425" rIns="91425" tIns="91425">
            <a:noAutofit/>
          </a:bodyPr>
          <a:lstStyle/>
          <a:p>
            <a:pPr lvl="0" algn="ctr">
              <a:spcBef>
                <a:spcPts val="0"/>
              </a:spcBef>
              <a:buNone/>
            </a:pPr>
            <a:r>
              <a:rPr lang="en">
                <a:highlight>
                  <a:srgbClr val="FFFFFF"/>
                </a:highlight>
                <a:latin typeface="Trebuchet MS"/>
                <a:ea typeface="Trebuchet MS"/>
                <a:cs typeface="Trebuchet MS"/>
                <a:sym typeface="Trebuchet MS"/>
              </a:rPr>
              <a:t>Every marathon runner and every top_container must have a unique ID to participate.</a:t>
            </a:r>
          </a:p>
          <a:p>
            <a:pPr lvl="0" rtl="0">
              <a:spcBef>
                <a:spcPts val="0"/>
              </a:spcBef>
              <a:buNone/>
            </a:pPr>
            <a:r>
              <a:t/>
            </a:r>
            <a:endParaRPr>
              <a:highlight>
                <a:srgbClr val="FFFFFF"/>
              </a:highlight>
              <a:latin typeface="Trebuchet MS"/>
              <a:ea typeface="Trebuchet MS"/>
              <a:cs typeface="Trebuchet MS"/>
              <a:sym typeface="Trebuchet MS"/>
            </a:endParaRPr>
          </a:p>
        </p:txBody>
      </p:sp>
      <p:pic>
        <p:nvPicPr>
          <p:cNvPr descr="2014TCSNYCM_Transportation-to-the-Start-page.jpg" id="843" name="Shape 843"/>
          <p:cNvPicPr preferRelativeResize="0"/>
          <p:nvPr/>
        </p:nvPicPr>
        <p:blipFill>
          <a:blip r:embed="rId3">
            <a:alphaModFix/>
          </a:blip>
          <a:stretch>
            <a:fillRect/>
          </a:stretch>
        </p:blipFill>
        <p:spPr>
          <a:xfrm>
            <a:off x="1556692" y="1569475"/>
            <a:ext cx="6030614" cy="3421625"/>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47" name="Shape 847"/>
        <p:cNvGrpSpPr/>
        <p:nvPr/>
      </p:nvGrpSpPr>
      <p:grpSpPr>
        <a:xfrm>
          <a:off x="0" y="0"/>
          <a:ext cx="0" cy="0"/>
          <a:chOff x="0" y="0"/>
          <a:chExt cx="0" cy="0"/>
        </a:xfrm>
      </p:grpSpPr>
      <p:sp>
        <p:nvSpPr>
          <p:cNvPr id="848" name="Shape 848"/>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lgn="l">
              <a:spcBef>
                <a:spcPts val="0"/>
              </a:spcBef>
              <a:buNone/>
            </a:pPr>
            <a:r>
              <a:rPr lang="en" sz="6000"/>
              <a:t>15 minute break!</a:t>
            </a:r>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852" name="Shape 852"/>
        <p:cNvGrpSpPr/>
        <p:nvPr/>
      </p:nvGrpSpPr>
      <p:grpSpPr>
        <a:xfrm>
          <a:off x="0" y="0"/>
          <a:ext cx="0" cy="0"/>
          <a:chOff x="0" y="0"/>
          <a:chExt cx="0" cy="0"/>
        </a:xfrm>
      </p:grpSpPr>
      <p:sp>
        <p:nvSpPr>
          <p:cNvPr id="853" name="Shape 853"/>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and </a:t>
            </a:r>
            <a:r>
              <a:rPr lang="en">
                <a:solidFill>
                  <a:srgbClr val="FFFFFF"/>
                </a:solidFill>
              </a:rPr>
              <a:t>POST across two applications with Python</a:t>
            </a:r>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57" name="Shape 857"/>
        <p:cNvGrpSpPr/>
        <p:nvPr/>
      </p:nvGrpSpPr>
      <p:grpSpPr>
        <a:xfrm>
          <a:off x="0" y="0"/>
          <a:ext cx="0" cy="0"/>
          <a:chOff x="0" y="0"/>
          <a:chExt cx="0" cy="0"/>
        </a:xfrm>
      </p:grpSpPr>
      <p:sp>
        <p:nvSpPr>
          <p:cNvPr id="858" name="Shape 858"/>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sp>
        <p:nvSpPr>
          <p:cNvPr id="859" name="Shape 859"/>
          <p:cNvSpPr txBox="1"/>
          <p:nvPr/>
        </p:nvSpPr>
        <p:spPr>
          <a:xfrm>
            <a:off x="240950" y="914400"/>
            <a:ext cx="8294400" cy="1818600"/>
          </a:xfrm>
          <a:prstGeom prst="rect">
            <a:avLst/>
          </a:prstGeom>
          <a:noFill/>
          <a:ln>
            <a:noFill/>
          </a:ln>
        </p:spPr>
        <p:txBody>
          <a:bodyPr anchorCtr="0" anchor="ctr" bIns="91425" lIns="91425" rIns="91425" tIns="91425">
            <a:noAutofit/>
          </a:bodyPr>
          <a:lstStyle/>
          <a:p>
            <a:pPr lvl="0" rtl="0">
              <a:spcBef>
                <a:spcPts val="0"/>
              </a:spcBef>
              <a:buNone/>
            </a:pPr>
            <a:r>
              <a:rPr lang="en" sz="1800">
                <a:solidFill>
                  <a:schemeClr val="dk2"/>
                </a:solidFill>
                <a:latin typeface="Trebuchet MS"/>
                <a:ea typeface="Trebuchet MS"/>
                <a:cs typeface="Trebuchet MS"/>
                <a:sym typeface="Trebuchet MS"/>
              </a:rPr>
              <a:t>Scenario: As your university’s web archivist, you wish to make your Archive-It web crawls accessible to users who access your collections via ArchivesSpace without having to individually create digital objects every time you run a new Archive-It crawl.</a:t>
            </a:r>
          </a:p>
        </p:txBody>
      </p:sp>
      <p:pic>
        <p:nvPicPr>
          <p:cNvPr id="860" name="Shape 860"/>
          <p:cNvPicPr preferRelativeResize="0"/>
          <p:nvPr/>
        </p:nvPicPr>
        <p:blipFill>
          <a:blip r:embed="rId3">
            <a:alphaModFix/>
          </a:blip>
          <a:stretch>
            <a:fillRect/>
          </a:stretch>
        </p:blipFill>
        <p:spPr>
          <a:xfrm>
            <a:off x="1462225" y="2845150"/>
            <a:ext cx="2143775" cy="1863050"/>
          </a:xfrm>
          <a:prstGeom prst="rect">
            <a:avLst/>
          </a:prstGeom>
          <a:noFill/>
          <a:ln>
            <a:noFill/>
          </a:ln>
        </p:spPr>
      </p:pic>
      <p:pic>
        <p:nvPicPr>
          <p:cNvPr id="861" name="Shape 861"/>
          <p:cNvPicPr preferRelativeResize="0"/>
          <p:nvPr/>
        </p:nvPicPr>
        <p:blipFill>
          <a:blip r:embed="rId4">
            <a:alphaModFix/>
          </a:blip>
          <a:stretch>
            <a:fillRect/>
          </a:stretch>
        </p:blipFill>
        <p:spPr>
          <a:xfrm>
            <a:off x="5394650" y="2845148"/>
            <a:ext cx="2492049" cy="2492049"/>
          </a:xfrm>
          <a:prstGeom prst="rect">
            <a:avLst/>
          </a:prstGeom>
          <a:noFill/>
          <a:ln>
            <a:noFill/>
          </a:ln>
        </p:spPr>
      </p:pic>
      <p:cxnSp>
        <p:nvCxnSpPr>
          <p:cNvPr id="862" name="Shape 862"/>
          <p:cNvCxnSpPr/>
          <p:nvPr/>
        </p:nvCxnSpPr>
        <p:spPr>
          <a:xfrm>
            <a:off x="4031400" y="3790425"/>
            <a:ext cx="1297500" cy="0"/>
          </a:xfrm>
          <a:prstGeom prst="straightConnector1">
            <a:avLst/>
          </a:prstGeom>
          <a:noFill/>
          <a:ln cap="flat" cmpd="sng" w="38100">
            <a:solidFill>
              <a:srgbClr val="0277BD"/>
            </a:solidFill>
            <a:prstDash val="solid"/>
            <a:round/>
            <a:headEnd len="lg" w="lg" type="triangle"/>
            <a:tailEnd len="lg" w="lg" type="triangle"/>
          </a:ln>
        </p:spPr>
      </p:cxn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66" name="Shape 866"/>
        <p:cNvGrpSpPr/>
        <p:nvPr/>
      </p:nvGrpSpPr>
      <p:grpSpPr>
        <a:xfrm>
          <a:off x="0" y="0"/>
          <a:ext cx="0" cy="0"/>
          <a:chOff x="0" y="0"/>
          <a:chExt cx="0" cy="0"/>
        </a:xfrm>
      </p:grpSpPr>
      <p:sp>
        <p:nvSpPr>
          <p:cNvPr id="867" name="Shape 867"/>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868" name="Shape 868"/>
          <p:cNvPicPr preferRelativeResize="0"/>
          <p:nvPr/>
        </p:nvPicPr>
        <p:blipFill>
          <a:blip r:embed="rId3">
            <a:alphaModFix/>
          </a:blip>
          <a:stretch>
            <a:fillRect/>
          </a:stretch>
        </p:blipFill>
        <p:spPr>
          <a:xfrm>
            <a:off x="6886725" y="335374"/>
            <a:ext cx="1889650" cy="1889650"/>
          </a:xfrm>
          <a:prstGeom prst="rect">
            <a:avLst/>
          </a:prstGeom>
          <a:noFill/>
          <a:ln>
            <a:noFill/>
          </a:ln>
        </p:spPr>
      </p:pic>
      <p:sp>
        <p:nvSpPr>
          <p:cNvPr id="869" name="Shape 869"/>
          <p:cNvSpPr txBox="1"/>
          <p:nvPr/>
        </p:nvSpPr>
        <p:spPr>
          <a:xfrm>
            <a:off x="303300" y="1251100"/>
            <a:ext cx="6583500" cy="3438300"/>
          </a:xfrm>
          <a:prstGeom prst="rect">
            <a:avLst/>
          </a:prstGeom>
          <a:noFill/>
          <a:ln>
            <a:noFill/>
          </a:ln>
        </p:spPr>
        <p:txBody>
          <a:bodyPr anchorCtr="0" anchor="t" bIns="91425" lIns="91425" rIns="91425" tIns="91425">
            <a:noAutofit/>
          </a:bodyPr>
          <a:lstStyle/>
          <a:p>
            <a:pPr indent="-342900" lvl="0" marL="457200" rtl="0">
              <a:lnSpc>
                <a:spcPct val="115000"/>
              </a:lnSpc>
              <a:spcBef>
                <a:spcPts val="0"/>
              </a:spcBef>
              <a:buSzPct val="100000"/>
              <a:buAutoNum type="arabicPeriod"/>
            </a:pPr>
            <a:r>
              <a:rPr lang="en" sz="1800"/>
              <a:t>In ArchivesSpace, navigate to the “Records of the Johns Hopkins University Library” resource</a:t>
            </a:r>
          </a:p>
          <a:p>
            <a:pPr lvl="0" rtl="0">
              <a:lnSpc>
                <a:spcPct val="115000"/>
              </a:lnSpc>
              <a:spcBef>
                <a:spcPts val="0"/>
              </a:spcBef>
              <a:buNone/>
            </a:pPr>
            <a:r>
              <a:t/>
            </a:r>
            <a:endParaRPr sz="1800"/>
          </a:p>
          <a:p>
            <a:pPr indent="-342900" lvl="0" marL="457200" rtl="0">
              <a:lnSpc>
                <a:spcPct val="115000"/>
              </a:lnSpc>
              <a:spcBef>
                <a:spcPts val="0"/>
              </a:spcBef>
              <a:buSzPct val="100000"/>
              <a:buAutoNum type="arabicPeriod"/>
            </a:pPr>
            <a:r>
              <a:rPr lang="en" sz="1800"/>
              <a:t>Expand Subgroup 12: Library Website</a:t>
            </a:r>
          </a:p>
          <a:p>
            <a:pPr lvl="0" rtl="0">
              <a:lnSpc>
                <a:spcPct val="115000"/>
              </a:lnSpc>
              <a:spcBef>
                <a:spcPts val="0"/>
              </a:spcBef>
              <a:buNone/>
            </a:pPr>
            <a:r>
              <a:t/>
            </a:r>
            <a:endParaRPr sz="1800"/>
          </a:p>
          <a:p>
            <a:pPr indent="-342900" lvl="0" marL="457200" rtl="0">
              <a:lnSpc>
                <a:spcPct val="115000"/>
              </a:lnSpc>
              <a:spcBef>
                <a:spcPts val="0"/>
              </a:spcBef>
              <a:buSzPct val="100000"/>
              <a:buAutoNum type="arabicPeriod"/>
            </a:pPr>
            <a:r>
              <a:rPr lang="en" sz="1800"/>
              <a:t>Click on library.jhu.edu</a:t>
            </a:r>
          </a:p>
          <a:p>
            <a:pPr lvl="0" rtl="0">
              <a:lnSpc>
                <a:spcPct val="115000"/>
              </a:lnSpc>
              <a:spcBef>
                <a:spcPts val="0"/>
              </a:spcBef>
              <a:buNone/>
            </a:pPr>
            <a:r>
              <a:t/>
            </a:r>
            <a:endParaRPr sz="1800"/>
          </a:p>
          <a:p>
            <a:pPr indent="-342900" lvl="0" marL="457200">
              <a:lnSpc>
                <a:spcPct val="115000"/>
              </a:lnSpc>
              <a:spcBef>
                <a:spcPts val="0"/>
              </a:spcBef>
              <a:buSzPct val="100000"/>
              <a:buAutoNum type="arabicPeriod"/>
            </a:pPr>
            <a:r>
              <a:rPr lang="en" sz="1800"/>
              <a:t>Note that archival object’s level</a:t>
            </a: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3" name="Shape 873"/>
        <p:cNvGrpSpPr/>
        <p:nvPr/>
      </p:nvGrpSpPr>
      <p:grpSpPr>
        <a:xfrm>
          <a:off x="0" y="0"/>
          <a:ext cx="0" cy="0"/>
          <a:chOff x="0" y="0"/>
          <a:chExt cx="0" cy="0"/>
        </a:xfrm>
      </p:grpSpPr>
      <p:sp>
        <p:nvSpPr>
          <p:cNvPr id="874" name="Shape 874"/>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875" name="Shape 875"/>
          <p:cNvPicPr preferRelativeResize="0"/>
          <p:nvPr/>
        </p:nvPicPr>
        <p:blipFill>
          <a:blip r:embed="rId3">
            <a:alphaModFix/>
          </a:blip>
          <a:stretch>
            <a:fillRect/>
          </a:stretch>
        </p:blipFill>
        <p:spPr>
          <a:xfrm>
            <a:off x="6886725" y="335374"/>
            <a:ext cx="1889650" cy="1889650"/>
          </a:xfrm>
          <a:prstGeom prst="rect">
            <a:avLst/>
          </a:prstGeom>
          <a:noFill/>
          <a:ln>
            <a:noFill/>
          </a:ln>
        </p:spPr>
      </p:pic>
      <p:sp>
        <p:nvSpPr>
          <p:cNvPr id="876" name="Shape 876"/>
          <p:cNvSpPr txBox="1"/>
          <p:nvPr/>
        </p:nvSpPr>
        <p:spPr>
          <a:xfrm>
            <a:off x="303300" y="1022500"/>
            <a:ext cx="7852200" cy="34383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t>We now know that we can access ArchivesSpace’s archival object records via the </a:t>
            </a:r>
            <a:r>
              <a:rPr b="1" lang="en"/>
              <a:t>ArchivesSpace API</a:t>
            </a:r>
            <a:r>
              <a:rPr lang="en"/>
              <a:t>, right?  </a:t>
            </a:r>
          </a:p>
          <a:p>
            <a:pPr lvl="0" rtl="0">
              <a:lnSpc>
                <a:spcPct val="115000"/>
              </a:lnSpc>
              <a:spcBef>
                <a:spcPts val="0"/>
              </a:spcBef>
              <a:buNone/>
            </a:pPr>
            <a:r>
              <a:t/>
            </a:r>
            <a:endParaRPr/>
          </a:p>
          <a:p>
            <a:pPr lvl="0" rtl="0">
              <a:lnSpc>
                <a:spcPct val="115000"/>
              </a:lnSpc>
              <a:spcBef>
                <a:spcPts val="0"/>
              </a:spcBef>
              <a:buNone/>
            </a:pPr>
            <a:r>
              <a:rPr lang="en"/>
              <a:t>In fact, with a decent enough search we could probably even have a script return JUST those archival objects with the level </a:t>
            </a:r>
            <a:r>
              <a:rPr b="1" lang="en"/>
              <a:t>“Web archive.”</a:t>
            </a:r>
          </a:p>
          <a:p>
            <a:pPr lvl="0" rtl="0">
              <a:lnSpc>
                <a:spcPct val="115000"/>
              </a:lnSpc>
              <a:spcBef>
                <a:spcPts val="0"/>
              </a:spcBef>
              <a:buNone/>
            </a:pPr>
            <a:r>
              <a:t/>
            </a:r>
            <a:endParaRPr b="1"/>
          </a:p>
          <a:p>
            <a:pPr lvl="0" rtl="0">
              <a:lnSpc>
                <a:spcPct val="115000"/>
              </a:lnSpc>
              <a:spcBef>
                <a:spcPts val="0"/>
              </a:spcBef>
              <a:buNone/>
            </a:pPr>
            <a:r>
              <a:rPr lang="en"/>
              <a:t>Since we’re going to want to keep programmatically working with/altering this data after we find it, we’ll use a </a:t>
            </a:r>
            <a:r>
              <a:rPr b="1" lang="en"/>
              <a:t>Python script</a:t>
            </a:r>
            <a:r>
              <a:rPr lang="en"/>
              <a:t>, instead of Postman to run this search.</a:t>
            </a:r>
          </a:p>
          <a:p>
            <a:pPr lvl="0" rtl="0">
              <a:lnSpc>
                <a:spcPct val="115000"/>
              </a:lnSpc>
              <a:spcBef>
                <a:spcPts val="0"/>
              </a:spcBef>
              <a:buNone/>
            </a:pPr>
            <a:r>
              <a:t/>
            </a:r>
            <a:endParaRPr/>
          </a:p>
          <a:p>
            <a:pPr lvl="0" rtl="0">
              <a:lnSpc>
                <a:spcPct val="115000"/>
              </a:lnSpc>
              <a:spcBef>
                <a:spcPts val="0"/>
              </a:spcBef>
              <a:buNone/>
            </a:pPr>
            <a:r>
              <a:t/>
            </a:r>
            <a:endParaRPr/>
          </a:p>
        </p:txBody>
      </p:sp>
      <p:pic>
        <p:nvPicPr>
          <p:cNvPr id="877" name="Shape 877"/>
          <p:cNvPicPr preferRelativeResize="0"/>
          <p:nvPr/>
        </p:nvPicPr>
        <p:blipFill>
          <a:blip r:embed="rId4">
            <a:alphaModFix/>
          </a:blip>
          <a:stretch>
            <a:fillRect/>
          </a:stretch>
        </p:blipFill>
        <p:spPr>
          <a:xfrm>
            <a:off x="455700" y="3209050"/>
            <a:ext cx="8238874" cy="1404149"/>
          </a:xfrm>
          <a:prstGeom prst="rect">
            <a:avLst/>
          </a:prstGeom>
          <a:noFill/>
          <a:ln>
            <a:noFill/>
          </a:ln>
        </p:spPr>
      </p:pic>
      <p:sp>
        <p:nvSpPr>
          <p:cNvPr id="878" name="Shape 878"/>
          <p:cNvSpPr txBox="1"/>
          <p:nvPr/>
        </p:nvSpPr>
        <p:spPr>
          <a:xfrm>
            <a:off x="3074250" y="4566850"/>
            <a:ext cx="2310300" cy="363600"/>
          </a:xfrm>
          <a:prstGeom prst="rect">
            <a:avLst/>
          </a:prstGeom>
          <a:noFill/>
          <a:ln>
            <a:noFill/>
          </a:ln>
        </p:spPr>
        <p:txBody>
          <a:bodyPr anchorCtr="0" anchor="t" bIns="91425" lIns="91425" rIns="91425" tIns="91425">
            <a:noAutofit/>
          </a:bodyPr>
          <a:lstStyle/>
          <a:p>
            <a:pPr lvl="0" algn="ctr">
              <a:spcBef>
                <a:spcPts val="0"/>
              </a:spcBef>
              <a:buNone/>
            </a:pPr>
            <a:r>
              <a:rPr lang="en" sz="1200">
                <a:solidFill>
                  <a:srgbClr val="3C78D8"/>
                </a:solidFill>
              </a:rPr>
              <a:t>Code snippet from </a:t>
            </a:r>
            <a:r>
              <a:rPr lang="en" sz="1200">
                <a:solidFill>
                  <a:srgbClr val="3C78D8"/>
                </a:solidFill>
              </a:rPr>
              <a:t>archiveIt.py</a:t>
            </a: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147" name="Shape 147"/>
        <p:cNvGrpSpPr/>
        <p:nvPr/>
      </p:nvGrpSpPr>
      <p:grpSpPr>
        <a:xfrm>
          <a:off x="0" y="0"/>
          <a:ext cx="0" cy="0"/>
          <a:chOff x="0" y="0"/>
          <a:chExt cx="0" cy="0"/>
        </a:xfrm>
      </p:grpSpPr>
      <p:sp>
        <p:nvSpPr>
          <p:cNvPr id="148" name="Shape 148"/>
          <p:cNvSpPr txBox="1"/>
          <p:nvPr>
            <p:ph type="title"/>
          </p:nvPr>
        </p:nvSpPr>
        <p:spPr>
          <a:xfrm>
            <a:off x="418387" y="587625"/>
            <a:ext cx="8296800" cy="12339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Vocabulary pitstop:</a:t>
            </a:r>
            <a:br>
              <a:rPr lang="en">
                <a:solidFill>
                  <a:srgbClr val="FFFFFF"/>
                </a:solidFill>
              </a:rPr>
            </a:br>
            <a:r>
              <a:rPr lang="en">
                <a:solidFill>
                  <a:srgbClr val="FFFFFF"/>
                </a:solidFill>
              </a:rPr>
              <a:t>API Terms</a:t>
            </a:r>
          </a:p>
        </p:txBody>
      </p:sp>
      <p:sp>
        <p:nvSpPr>
          <p:cNvPr id="149" name="Shape 149"/>
          <p:cNvSpPr txBox="1"/>
          <p:nvPr/>
        </p:nvSpPr>
        <p:spPr>
          <a:xfrm>
            <a:off x="411637" y="1988075"/>
            <a:ext cx="8310300" cy="2916300"/>
          </a:xfrm>
          <a:prstGeom prst="rect">
            <a:avLst/>
          </a:prstGeom>
          <a:noFill/>
          <a:ln>
            <a:noFill/>
          </a:ln>
        </p:spPr>
        <p:txBody>
          <a:bodyPr anchorCtr="0" anchor="t" bIns="91425" lIns="91425" rIns="91425" tIns="91425">
            <a:noAutofit/>
          </a:bodyPr>
          <a:lstStyle/>
          <a:p>
            <a:pPr indent="-330200" lvl="0" marL="457200" rtl="0">
              <a:lnSpc>
                <a:spcPct val="115000"/>
              </a:lnSpc>
              <a:spcBef>
                <a:spcPts val="0"/>
              </a:spcBef>
              <a:buClr>
                <a:srgbClr val="FFFFFF"/>
              </a:buClr>
              <a:buSzPct val="100000"/>
              <a:buFont typeface="Trebuchet MS"/>
              <a:buChar char="●"/>
            </a:pPr>
            <a:r>
              <a:rPr b="1" lang="en" sz="1600">
                <a:solidFill>
                  <a:srgbClr val="FFFFFF"/>
                </a:solidFill>
                <a:latin typeface="Trebuchet MS"/>
                <a:ea typeface="Trebuchet MS"/>
                <a:cs typeface="Trebuchet MS"/>
                <a:sym typeface="Trebuchet MS"/>
              </a:rPr>
              <a:t>GET</a:t>
            </a:r>
            <a:r>
              <a:rPr lang="en" sz="1600">
                <a:solidFill>
                  <a:srgbClr val="FFFFFF"/>
                </a:solidFill>
                <a:latin typeface="Trebuchet MS"/>
                <a:ea typeface="Trebuchet MS"/>
                <a:cs typeface="Trebuchet MS"/>
                <a:sym typeface="Trebuchet MS"/>
              </a:rPr>
              <a:t>, </a:t>
            </a:r>
            <a:r>
              <a:rPr b="1" lang="en" sz="1600">
                <a:solidFill>
                  <a:srgbClr val="FFFFFF"/>
                </a:solidFill>
                <a:latin typeface="Trebuchet MS"/>
                <a:ea typeface="Trebuchet MS"/>
                <a:cs typeface="Trebuchet MS"/>
                <a:sym typeface="Trebuchet MS"/>
              </a:rPr>
              <a:t>POST</a:t>
            </a:r>
            <a:r>
              <a:rPr lang="en" sz="1600">
                <a:solidFill>
                  <a:srgbClr val="FFFFFF"/>
                </a:solidFill>
                <a:latin typeface="Trebuchet MS"/>
                <a:ea typeface="Trebuchet MS"/>
                <a:cs typeface="Trebuchet MS"/>
                <a:sym typeface="Trebuchet MS"/>
              </a:rPr>
              <a:t>, and </a:t>
            </a:r>
            <a:r>
              <a:rPr b="1" lang="en" sz="1600">
                <a:solidFill>
                  <a:srgbClr val="FFFFFF"/>
                </a:solidFill>
                <a:latin typeface="Trebuchet MS"/>
                <a:ea typeface="Trebuchet MS"/>
                <a:cs typeface="Trebuchet MS"/>
                <a:sym typeface="Trebuchet MS"/>
              </a:rPr>
              <a:t>DELETE </a:t>
            </a:r>
            <a:r>
              <a:rPr lang="en" sz="1600">
                <a:solidFill>
                  <a:srgbClr val="FFFFFF"/>
                </a:solidFill>
                <a:latin typeface="Trebuchet MS"/>
                <a:ea typeface="Trebuchet MS"/>
                <a:cs typeface="Trebuchet MS"/>
                <a:sym typeface="Trebuchet MS"/>
              </a:rPr>
              <a:t>are the three cornerstone commands for a RestfulAPI</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We will use these terms throughout</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Think of them as View, Save, and of course, Delete</a:t>
            </a:r>
          </a:p>
          <a:p>
            <a:pPr indent="-330200" lvl="0" marL="4572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All APIs allow GETs, some let you POST, and few allow you to Delete</a:t>
            </a:r>
          </a:p>
          <a:p>
            <a:pPr indent="-330200" lvl="1" marL="914400" rtl="0">
              <a:lnSpc>
                <a:spcPct val="115000"/>
              </a:lnSpc>
              <a:spcBef>
                <a:spcPts val="0"/>
              </a:spcBef>
              <a:buClr>
                <a:srgbClr val="FFFFFF"/>
              </a:buClr>
              <a:buSzPct val="100000"/>
              <a:buFont typeface="Trebuchet MS"/>
              <a:buChar char="○"/>
            </a:pPr>
            <a:r>
              <a:rPr lang="en" sz="1600">
                <a:solidFill>
                  <a:srgbClr val="FFFFFF"/>
                </a:solidFill>
                <a:latin typeface="Trebuchet MS"/>
                <a:ea typeface="Trebuchet MS"/>
                <a:cs typeface="Trebuchet MS"/>
                <a:sym typeface="Trebuchet MS"/>
              </a:rPr>
              <a:t>ASpace does all three, but allows you to tailor permissions for each</a:t>
            </a:r>
          </a:p>
          <a:p>
            <a:pPr lvl="0" rtl="0">
              <a:lnSpc>
                <a:spcPct val="115000"/>
              </a:lnSpc>
              <a:spcBef>
                <a:spcPts val="0"/>
              </a:spcBef>
              <a:buNone/>
            </a:pPr>
            <a:r>
              <a:t/>
            </a:r>
            <a:endParaRPr sz="1600">
              <a:latin typeface="Trebuchet MS"/>
              <a:ea typeface="Trebuchet MS"/>
              <a:cs typeface="Trebuchet MS"/>
              <a:sym typeface="Trebuchet MS"/>
            </a:endParaRPr>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82" name="Shape 882"/>
        <p:cNvGrpSpPr/>
        <p:nvPr/>
      </p:nvGrpSpPr>
      <p:grpSpPr>
        <a:xfrm>
          <a:off x="0" y="0"/>
          <a:ext cx="0" cy="0"/>
          <a:chOff x="0" y="0"/>
          <a:chExt cx="0" cy="0"/>
        </a:xfrm>
      </p:grpSpPr>
      <p:sp>
        <p:nvSpPr>
          <p:cNvPr id="883" name="Shape 883"/>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884" name="Shape 884"/>
          <p:cNvPicPr preferRelativeResize="0"/>
          <p:nvPr/>
        </p:nvPicPr>
        <p:blipFill>
          <a:blip r:embed="rId3">
            <a:alphaModFix/>
          </a:blip>
          <a:stretch>
            <a:fillRect/>
          </a:stretch>
        </p:blipFill>
        <p:spPr>
          <a:xfrm>
            <a:off x="7328600" y="208700"/>
            <a:ext cx="1615728" cy="1404150"/>
          </a:xfrm>
          <a:prstGeom prst="rect">
            <a:avLst/>
          </a:prstGeom>
          <a:noFill/>
          <a:ln>
            <a:noFill/>
          </a:ln>
        </p:spPr>
      </p:pic>
      <p:pic>
        <p:nvPicPr>
          <p:cNvPr id="885" name="Shape 885"/>
          <p:cNvPicPr preferRelativeResize="0"/>
          <p:nvPr/>
        </p:nvPicPr>
        <p:blipFill>
          <a:blip r:embed="rId4">
            <a:alphaModFix/>
          </a:blip>
          <a:stretch>
            <a:fillRect/>
          </a:stretch>
        </p:blipFill>
        <p:spPr>
          <a:xfrm>
            <a:off x="962200" y="1052825"/>
            <a:ext cx="5895775" cy="4090674"/>
          </a:xfrm>
          <a:prstGeom prst="rect">
            <a:avLst/>
          </a:prstGeom>
          <a:noFill/>
          <a:ln>
            <a:noFill/>
          </a:ln>
        </p:spPr>
      </p:pic>
      <p:sp>
        <p:nvSpPr>
          <p:cNvPr id="886" name="Shape 886"/>
          <p:cNvSpPr/>
          <p:nvPr/>
        </p:nvSpPr>
        <p:spPr>
          <a:xfrm>
            <a:off x="2928550" y="4522575"/>
            <a:ext cx="1615800" cy="1854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0" name="Shape 890"/>
        <p:cNvGrpSpPr/>
        <p:nvPr/>
      </p:nvGrpSpPr>
      <p:grpSpPr>
        <a:xfrm>
          <a:off x="0" y="0"/>
          <a:ext cx="0" cy="0"/>
          <a:chOff x="0" y="0"/>
          <a:chExt cx="0" cy="0"/>
        </a:xfrm>
      </p:grpSpPr>
      <p:sp>
        <p:nvSpPr>
          <p:cNvPr id="891" name="Shape 891"/>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892" name="Shape 892"/>
          <p:cNvPicPr preferRelativeResize="0"/>
          <p:nvPr/>
        </p:nvPicPr>
        <p:blipFill>
          <a:blip r:embed="rId3">
            <a:alphaModFix/>
          </a:blip>
          <a:stretch>
            <a:fillRect/>
          </a:stretch>
        </p:blipFill>
        <p:spPr>
          <a:xfrm>
            <a:off x="7328600" y="208700"/>
            <a:ext cx="1615728" cy="1404150"/>
          </a:xfrm>
          <a:prstGeom prst="rect">
            <a:avLst/>
          </a:prstGeom>
          <a:noFill/>
          <a:ln>
            <a:noFill/>
          </a:ln>
        </p:spPr>
      </p:pic>
      <p:sp>
        <p:nvSpPr>
          <p:cNvPr id="893" name="Shape 893"/>
          <p:cNvSpPr txBox="1"/>
          <p:nvPr/>
        </p:nvSpPr>
        <p:spPr>
          <a:xfrm>
            <a:off x="303300" y="1051175"/>
            <a:ext cx="5989500" cy="1046400"/>
          </a:xfrm>
          <a:prstGeom prst="rect">
            <a:avLst/>
          </a:prstGeom>
          <a:noFill/>
          <a:ln>
            <a:noFill/>
          </a:ln>
        </p:spPr>
        <p:txBody>
          <a:bodyPr anchorCtr="0" anchor="t" bIns="91425" lIns="91425" rIns="91425" tIns="91425">
            <a:noAutofit/>
          </a:bodyPr>
          <a:lstStyle/>
          <a:p>
            <a:pPr lvl="0">
              <a:spcBef>
                <a:spcPts val="0"/>
              </a:spcBef>
              <a:buNone/>
            </a:pPr>
            <a:r>
              <a:rPr lang="en"/>
              <a:t>Does </a:t>
            </a:r>
            <a:r>
              <a:rPr b="1" lang="en"/>
              <a:t>Archive-It</a:t>
            </a:r>
            <a:r>
              <a:rPr lang="en"/>
              <a:t> have an </a:t>
            </a:r>
            <a:r>
              <a:rPr b="1" lang="en"/>
              <a:t>API</a:t>
            </a:r>
            <a:r>
              <a:rPr lang="en"/>
              <a:t> we can use to access this information we’re seeing in our browsers?</a:t>
            </a:r>
          </a:p>
          <a:p>
            <a:pPr lvl="0">
              <a:spcBef>
                <a:spcPts val="0"/>
              </a:spcBef>
              <a:buNone/>
            </a:pPr>
            <a:r>
              <a:t/>
            </a:r>
            <a:endParaRPr/>
          </a:p>
          <a:p>
            <a:pPr lvl="0">
              <a:spcBef>
                <a:spcPts val="0"/>
              </a:spcBef>
              <a:buNone/>
            </a:pPr>
            <a:r>
              <a:rPr b="1" lang="en"/>
              <a:t>YES!</a:t>
            </a:r>
          </a:p>
        </p:txBody>
      </p:sp>
      <p:pic>
        <p:nvPicPr>
          <p:cNvPr id="894" name="Shape 894"/>
          <p:cNvPicPr preferRelativeResize="0"/>
          <p:nvPr/>
        </p:nvPicPr>
        <p:blipFill>
          <a:blip r:embed="rId4">
            <a:alphaModFix/>
          </a:blip>
          <a:stretch>
            <a:fillRect/>
          </a:stretch>
        </p:blipFill>
        <p:spPr>
          <a:xfrm>
            <a:off x="1286187" y="1612850"/>
            <a:ext cx="6571620" cy="3433873"/>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8" name="Shape 898"/>
        <p:cNvGrpSpPr/>
        <p:nvPr/>
      </p:nvGrpSpPr>
      <p:grpSpPr>
        <a:xfrm>
          <a:off x="0" y="0"/>
          <a:ext cx="0" cy="0"/>
          <a:chOff x="0" y="0"/>
          <a:chExt cx="0" cy="0"/>
        </a:xfrm>
      </p:grpSpPr>
      <p:sp>
        <p:nvSpPr>
          <p:cNvPr id="899" name="Shape 899"/>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pic>
        <p:nvPicPr>
          <p:cNvPr id="900" name="Shape 900"/>
          <p:cNvPicPr preferRelativeResize="0"/>
          <p:nvPr/>
        </p:nvPicPr>
        <p:blipFill>
          <a:blip r:embed="rId3">
            <a:alphaModFix/>
          </a:blip>
          <a:stretch>
            <a:fillRect/>
          </a:stretch>
        </p:blipFill>
        <p:spPr>
          <a:xfrm>
            <a:off x="7328600" y="208700"/>
            <a:ext cx="1615728" cy="1404150"/>
          </a:xfrm>
          <a:prstGeom prst="rect">
            <a:avLst/>
          </a:prstGeom>
          <a:noFill/>
          <a:ln>
            <a:noFill/>
          </a:ln>
        </p:spPr>
      </p:pic>
      <p:sp>
        <p:nvSpPr>
          <p:cNvPr id="901" name="Shape 901"/>
          <p:cNvSpPr txBox="1"/>
          <p:nvPr/>
        </p:nvSpPr>
        <p:spPr>
          <a:xfrm>
            <a:off x="3074250" y="4566850"/>
            <a:ext cx="2310300" cy="363600"/>
          </a:xfrm>
          <a:prstGeom prst="rect">
            <a:avLst/>
          </a:prstGeom>
          <a:noFill/>
          <a:ln>
            <a:noFill/>
          </a:ln>
        </p:spPr>
        <p:txBody>
          <a:bodyPr anchorCtr="0" anchor="t" bIns="91425" lIns="91425" rIns="91425" tIns="91425">
            <a:noAutofit/>
          </a:bodyPr>
          <a:lstStyle/>
          <a:p>
            <a:pPr lvl="0" rtl="0" algn="ctr">
              <a:spcBef>
                <a:spcPts val="0"/>
              </a:spcBef>
              <a:buNone/>
            </a:pPr>
            <a:r>
              <a:rPr lang="en" sz="1200">
                <a:solidFill>
                  <a:srgbClr val="3C78D8"/>
                </a:solidFill>
              </a:rPr>
              <a:t>Code snippet from archiveIt.py</a:t>
            </a:r>
          </a:p>
        </p:txBody>
      </p:sp>
      <p:pic>
        <p:nvPicPr>
          <p:cNvPr id="902" name="Shape 902"/>
          <p:cNvPicPr preferRelativeResize="0"/>
          <p:nvPr/>
        </p:nvPicPr>
        <p:blipFill>
          <a:blip r:embed="rId4">
            <a:alphaModFix/>
          </a:blip>
          <a:stretch>
            <a:fillRect/>
          </a:stretch>
        </p:blipFill>
        <p:spPr>
          <a:xfrm>
            <a:off x="311700" y="3518508"/>
            <a:ext cx="8520598" cy="1105666"/>
          </a:xfrm>
          <a:prstGeom prst="rect">
            <a:avLst/>
          </a:prstGeom>
          <a:noFill/>
          <a:ln>
            <a:noFill/>
          </a:ln>
        </p:spPr>
      </p:pic>
      <p:sp>
        <p:nvSpPr>
          <p:cNvPr id="903" name="Shape 903"/>
          <p:cNvSpPr txBox="1"/>
          <p:nvPr/>
        </p:nvSpPr>
        <p:spPr>
          <a:xfrm>
            <a:off x="311700" y="1749475"/>
            <a:ext cx="7852200" cy="9009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t>With the right amount of trial and error, we can also get information about our Archive-It holdings out of the Archive-It API with a </a:t>
            </a:r>
            <a:r>
              <a:rPr b="1" lang="en"/>
              <a:t>Python script</a:t>
            </a:r>
            <a:r>
              <a:rPr lang="en"/>
              <a:t> as well!</a:t>
            </a:r>
          </a:p>
          <a:p>
            <a:pPr lvl="0" rtl="0">
              <a:lnSpc>
                <a:spcPct val="115000"/>
              </a:lnSpc>
              <a:spcBef>
                <a:spcPts val="0"/>
              </a:spcBef>
              <a:buNone/>
            </a:pPr>
            <a:r>
              <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07" name="Shape 907"/>
        <p:cNvGrpSpPr/>
        <p:nvPr/>
      </p:nvGrpSpPr>
      <p:grpSpPr>
        <a:xfrm>
          <a:off x="0" y="0"/>
          <a:ext cx="0" cy="0"/>
          <a:chOff x="0" y="0"/>
          <a:chExt cx="0" cy="0"/>
        </a:xfrm>
      </p:grpSpPr>
      <p:sp>
        <p:nvSpPr>
          <p:cNvPr id="908" name="Shape 908"/>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App-to-app Communication</a:t>
            </a:r>
          </a:p>
        </p:txBody>
      </p:sp>
      <p:sp>
        <p:nvSpPr>
          <p:cNvPr id="909" name="Shape 909"/>
          <p:cNvSpPr txBox="1"/>
          <p:nvPr/>
        </p:nvSpPr>
        <p:spPr>
          <a:xfrm>
            <a:off x="240950" y="914400"/>
            <a:ext cx="8294400" cy="1818600"/>
          </a:xfrm>
          <a:prstGeom prst="rect">
            <a:avLst/>
          </a:prstGeom>
          <a:noFill/>
          <a:ln>
            <a:noFill/>
          </a:ln>
        </p:spPr>
        <p:txBody>
          <a:bodyPr anchorCtr="0" anchor="ctr" bIns="91425" lIns="91425" rIns="91425" tIns="91425">
            <a:noAutofit/>
          </a:bodyPr>
          <a:lstStyle/>
          <a:p>
            <a:pPr indent="-342900" lvl="0" marL="457200" rtl="0">
              <a:lnSpc>
                <a:spcPct val="115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In Terminal/Cygwin run </a:t>
            </a:r>
            <a:r>
              <a:rPr lang="en">
                <a:highlight>
                  <a:srgbClr val="D0E0E3"/>
                </a:highlight>
                <a:latin typeface="Consolas"/>
                <a:ea typeface="Consolas"/>
                <a:cs typeface="Consolas"/>
                <a:sym typeface="Consolas"/>
              </a:rPr>
              <a:t>python archiveIt.py</a:t>
            </a:r>
            <a:r>
              <a:rPr lang="en" sz="1800">
                <a:solidFill>
                  <a:schemeClr val="dk2"/>
                </a:solidFill>
                <a:latin typeface="Trebuchet MS"/>
                <a:ea typeface="Trebuchet MS"/>
                <a:cs typeface="Trebuchet MS"/>
                <a:sym typeface="Trebuchet MS"/>
              </a:rPr>
              <a:t> and let’s see what happens!</a:t>
            </a:r>
          </a:p>
          <a:p>
            <a:pPr lvl="0" rtl="0">
              <a:lnSpc>
                <a:spcPct val="115000"/>
              </a:lnSpc>
              <a:spcBef>
                <a:spcPts val="0"/>
              </a:spcBef>
              <a:buNone/>
            </a:pPr>
            <a:r>
              <a:t/>
            </a:r>
            <a:endParaRPr sz="1800">
              <a:solidFill>
                <a:schemeClr val="dk2"/>
              </a:solidFill>
              <a:latin typeface="Trebuchet MS"/>
              <a:ea typeface="Trebuchet MS"/>
              <a:cs typeface="Trebuchet MS"/>
              <a:sym typeface="Trebuchet MS"/>
            </a:endParaRPr>
          </a:p>
          <a:p>
            <a:pPr indent="-342900" lvl="0" marL="457200" rtl="0">
              <a:lnSpc>
                <a:spcPct val="115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Go check out that </a:t>
            </a:r>
            <a:r>
              <a:rPr lang="en" sz="1800">
                <a:solidFill>
                  <a:schemeClr val="dk2"/>
                </a:solidFill>
              </a:rPr>
              <a:t>“Records of the Johns Hopkins University Library” resource record once again.</a:t>
            </a:r>
          </a:p>
        </p:txBody>
      </p:sp>
      <p:pic>
        <p:nvPicPr>
          <p:cNvPr id="910" name="Shape 910"/>
          <p:cNvPicPr preferRelativeResize="0"/>
          <p:nvPr/>
        </p:nvPicPr>
        <p:blipFill>
          <a:blip r:embed="rId3">
            <a:alphaModFix/>
          </a:blip>
          <a:stretch>
            <a:fillRect/>
          </a:stretch>
        </p:blipFill>
        <p:spPr>
          <a:xfrm>
            <a:off x="1462225" y="2845150"/>
            <a:ext cx="2143775" cy="1863050"/>
          </a:xfrm>
          <a:prstGeom prst="rect">
            <a:avLst/>
          </a:prstGeom>
          <a:noFill/>
          <a:ln>
            <a:noFill/>
          </a:ln>
        </p:spPr>
      </p:pic>
      <p:pic>
        <p:nvPicPr>
          <p:cNvPr id="911" name="Shape 911"/>
          <p:cNvPicPr preferRelativeResize="0"/>
          <p:nvPr/>
        </p:nvPicPr>
        <p:blipFill>
          <a:blip r:embed="rId4">
            <a:alphaModFix/>
          </a:blip>
          <a:stretch>
            <a:fillRect/>
          </a:stretch>
        </p:blipFill>
        <p:spPr>
          <a:xfrm>
            <a:off x="5394650" y="2845148"/>
            <a:ext cx="2492049" cy="2492049"/>
          </a:xfrm>
          <a:prstGeom prst="rect">
            <a:avLst/>
          </a:prstGeom>
          <a:noFill/>
          <a:ln>
            <a:noFill/>
          </a:ln>
        </p:spPr>
      </p:pic>
      <p:cxnSp>
        <p:nvCxnSpPr>
          <p:cNvPr id="912" name="Shape 912"/>
          <p:cNvCxnSpPr/>
          <p:nvPr/>
        </p:nvCxnSpPr>
        <p:spPr>
          <a:xfrm>
            <a:off x="4031400" y="3790425"/>
            <a:ext cx="1297500" cy="0"/>
          </a:xfrm>
          <a:prstGeom prst="straightConnector1">
            <a:avLst/>
          </a:prstGeom>
          <a:noFill/>
          <a:ln cap="flat" cmpd="sng" w="38100">
            <a:solidFill>
              <a:srgbClr val="0277BD"/>
            </a:solidFill>
            <a:prstDash val="solid"/>
            <a:round/>
            <a:headEnd len="lg" w="lg" type="triangle"/>
            <a:tailEnd len="lg" w="lg" type="triangle"/>
          </a:ln>
        </p:spPr>
      </p:cxn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916" name="Shape 916"/>
        <p:cNvGrpSpPr/>
        <p:nvPr/>
      </p:nvGrpSpPr>
      <p:grpSpPr>
        <a:xfrm>
          <a:off x="0" y="0"/>
          <a:ext cx="0" cy="0"/>
          <a:chOff x="0" y="0"/>
          <a:chExt cx="0" cy="0"/>
        </a:xfrm>
      </p:grpSpPr>
      <p:sp>
        <p:nvSpPr>
          <p:cNvPr id="917" name="Shape 917"/>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User stories</a:t>
            </a: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1" name="Shape 921"/>
        <p:cNvGrpSpPr/>
        <p:nvPr/>
      </p:nvGrpSpPr>
      <p:grpSpPr>
        <a:xfrm>
          <a:off x="0" y="0"/>
          <a:ext cx="0" cy="0"/>
          <a:chOff x="0" y="0"/>
          <a:chExt cx="0" cy="0"/>
        </a:xfrm>
      </p:grpSpPr>
      <p:sp>
        <p:nvSpPr>
          <p:cNvPr id="922" name="Shape 922"/>
          <p:cNvSpPr txBox="1"/>
          <p:nvPr>
            <p:ph type="title"/>
          </p:nvPr>
        </p:nvSpPr>
        <p:spPr>
          <a:xfrm>
            <a:off x="303300" y="335375"/>
            <a:ext cx="8520600" cy="639600"/>
          </a:xfrm>
          <a:prstGeom prst="rect">
            <a:avLst/>
          </a:prstGeom>
          <a:solidFill>
            <a:srgbClr val="6AA84F"/>
          </a:solidFill>
        </p:spPr>
        <p:txBody>
          <a:bodyPr anchorCtr="0" anchor="t" bIns="91425" lIns="91425" rIns="91425" tIns="91425">
            <a:noAutofit/>
          </a:bodyPr>
          <a:lstStyle/>
          <a:p>
            <a:pPr lvl="0">
              <a:spcBef>
                <a:spcPts val="0"/>
              </a:spcBef>
              <a:buNone/>
            </a:pPr>
            <a:r>
              <a:rPr lang="en">
                <a:solidFill>
                  <a:srgbClr val="FFFFFF"/>
                </a:solidFill>
              </a:rPr>
              <a:t>Can the API create reports?</a:t>
            </a:r>
          </a:p>
        </p:txBody>
      </p:sp>
      <p:sp>
        <p:nvSpPr>
          <p:cNvPr id="923" name="Shape 923"/>
          <p:cNvSpPr txBox="1"/>
          <p:nvPr/>
        </p:nvSpPr>
        <p:spPr>
          <a:xfrm>
            <a:off x="598075" y="1085750"/>
            <a:ext cx="7986600" cy="36069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Char char="●"/>
            </a:pPr>
            <a:r>
              <a:rPr lang="en">
                <a:latin typeface="Trebuchet MS"/>
                <a:ea typeface="Trebuchet MS"/>
                <a:cs typeface="Trebuchet MS"/>
                <a:sym typeface="Trebuchet MS"/>
              </a:rPr>
              <a:t>Yes… but an API is the wrong tool for reporting</a:t>
            </a:r>
          </a:p>
          <a:p>
            <a:pPr indent="-228600" lvl="0" marL="457200" rtl="0">
              <a:spcBef>
                <a:spcPts val="0"/>
              </a:spcBef>
              <a:buFont typeface="Trebuchet MS"/>
              <a:buChar char="●"/>
            </a:pPr>
            <a:r>
              <a:rPr lang="en">
                <a:latin typeface="Trebuchet MS"/>
                <a:ea typeface="Trebuchet MS"/>
                <a:cs typeface="Trebuchet MS"/>
                <a:sym typeface="Trebuchet MS"/>
              </a:rPr>
              <a:t>Like using a jack-hammer indoors: yes it will work, but it will be more effort with the wrong tool</a:t>
            </a:r>
          </a:p>
          <a:p>
            <a:pPr indent="-228600" lvl="0" marL="457200" rtl="0">
              <a:spcBef>
                <a:spcPts val="0"/>
              </a:spcBef>
              <a:buFont typeface="Trebuchet MS"/>
              <a:buChar char="●"/>
            </a:pPr>
            <a:r>
              <a:rPr lang="en">
                <a:latin typeface="Trebuchet MS"/>
                <a:ea typeface="Trebuchet MS"/>
                <a:cs typeface="Trebuchet MS"/>
                <a:sym typeface="Trebuchet MS"/>
              </a:rPr>
              <a:t>For AS users in particular:</a:t>
            </a:r>
          </a:p>
          <a:p>
            <a:pPr indent="-228600" lvl="1" marL="914400" rtl="0">
              <a:spcBef>
                <a:spcPts val="0"/>
              </a:spcBef>
              <a:buFont typeface="Trebuchet MS"/>
              <a:buChar char="○"/>
            </a:pPr>
            <a:r>
              <a:rPr lang="en">
                <a:latin typeface="Trebuchet MS"/>
                <a:ea typeface="Trebuchet MS"/>
                <a:cs typeface="Trebuchet MS"/>
                <a:sym typeface="Trebuchet MS"/>
              </a:rPr>
              <a:t>Wait for reporting to improve, because it will</a:t>
            </a:r>
          </a:p>
          <a:p>
            <a:pPr indent="-228600" lvl="1" marL="914400" rtl="0">
              <a:spcBef>
                <a:spcPts val="0"/>
              </a:spcBef>
              <a:buFont typeface="Trebuchet MS"/>
              <a:buChar char="○"/>
            </a:pPr>
            <a:r>
              <a:rPr lang="en">
                <a:latin typeface="Trebuchet MS"/>
                <a:ea typeface="Trebuchet MS"/>
                <a:cs typeface="Trebuchet MS"/>
                <a:sym typeface="Trebuchet MS"/>
              </a:rPr>
              <a:t>But in the meantime (or for more customized reporting) we suggest connecting AS to MS Access. </a:t>
            </a:r>
            <a:r>
              <a:rPr lang="en">
                <a:solidFill>
                  <a:srgbClr val="222222"/>
                </a:solidFill>
                <a:latin typeface="Trebuchet MS"/>
                <a:ea typeface="Trebuchet MS"/>
                <a:cs typeface="Trebuchet MS"/>
                <a:sym typeface="Trebuchet MS"/>
              </a:rPr>
              <a:t>If you don’t know Access, it’s easier to learn that than learning to script just for reports.</a:t>
            </a:r>
          </a:p>
          <a:p>
            <a:pPr indent="-228600" lvl="2" marL="1371600" rtl="0">
              <a:spcBef>
                <a:spcPts val="0"/>
              </a:spcBef>
              <a:buClr>
                <a:srgbClr val="222222"/>
              </a:buClr>
              <a:buFont typeface="Trebuchet MS"/>
              <a:buChar char="■"/>
            </a:pPr>
            <a:r>
              <a:rPr lang="en">
                <a:solidFill>
                  <a:srgbClr val="222222"/>
                </a:solidFill>
                <a:latin typeface="Trebuchet MS"/>
                <a:ea typeface="Trebuchet MS"/>
                <a:cs typeface="Trebuchet MS"/>
                <a:sym typeface="Trebuchet MS"/>
              </a:rPr>
              <a:t>You can find explanatory slides in the workshop GitHub &gt; additional resources</a:t>
            </a:r>
          </a:p>
          <a:p>
            <a:pPr indent="-228600" lvl="2" marL="1371600" rtl="0">
              <a:spcBef>
                <a:spcPts val="0"/>
              </a:spcBef>
              <a:buFont typeface="Trebuchet MS"/>
              <a:buChar char="■"/>
            </a:pPr>
            <a:r>
              <a:rPr lang="en">
                <a:latin typeface="Trebuchet MS"/>
                <a:ea typeface="Trebuchet MS"/>
                <a:cs typeface="Trebuchet MS"/>
                <a:sym typeface="Trebuchet MS"/>
              </a:rPr>
              <a:t>Credit to </a:t>
            </a:r>
            <a:r>
              <a:rPr lang="en">
                <a:latin typeface="Trebuchet MS"/>
                <a:ea typeface="Trebuchet MS"/>
                <a:cs typeface="Trebuchet MS"/>
                <a:sym typeface="Trebuchet MS"/>
              </a:rPr>
              <a:t>Nancy Enneking, </a:t>
            </a:r>
            <a:r>
              <a:rPr lang="en">
                <a:highlight>
                  <a:srgbClr val="FFFFFF"/>
                </a:highlight>
                <a:latin typeface="Trebuchet MS"/>
                <a:ea typeface="Trebuchet MS"/>
                <a:cs typeface="Trebuchet MS"/>
                <a:sym typeface="Trebuchet MS"/>
              </a:rPr>
              <a:t>Head of Institutional Records at the Getty and </a:t>
            </a:r>
            <a:r>
              <a:rPr lang="en">
                <a:solidFill>
                  <a:srgbClr val="222222"/>
                </a:solidFill>
                <a:highlight>
                  <a:srgbClr val="FFFFFF"/>
                </a:highlight>
                <a:latin typeface="Trebuchet MS"/>
                <a:ea typeface="Trebuchet MS"/>
                <a:cs typeface="Trebuchet MS"/>
                <a:sym typeface="Trebuchet MS"/>
              </a:rPr>
              <a:t>Celia Caust-Ellenbogen, Friends Historical Library of Swarthmore College for the method</a:t>
            </a: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7" name="Shape 927"/>
        <p:cNvGrpSpPr/>
        <p:nvPr/>
      </p:nvGrpSpPr>
      <p:grpSpPr>
        <a:xfrm>
          <a:off x="0" y="0"/>
          <a:ext cx="0" cy="0"/>
          <a:chOff x="0" y="0"/>
          <a:chExt cx="0" cy="0"/>
        </a:xfrm>
      </p:grpSpPr>
      <p:sp>
        <p:nvSpPr>
          <p:cNvPr id="928" name="Shape 928"/>
          <p:cNvSpPr txBox="1"/>
          <p:nvPr>
            <p:ph type="title"/>
          </p:nvPr>
        </p:nvSpPr>
        <p:spPr>
          <a:xfrm>
            <a:off x="303300" y="335375"/>
            <a:ext cx="8520600" cy="639600"/>
          </a:xfrm>
          <a:prstGeom prst="rect">
            <a:avLst/>
          </a:prstGeom>
          <a:solidFill>
            <a:srgbClr val="6AA84F"/>
          </a:solidFill>
        </p:spPr>
        <p:txBody>
          <a:bodyPr anchorCtr="0" anchor="t" bIns="91425" lIns="91425" rIns="91425" tIns="91425">
            <a:noAutofit/>
          </a:bodyPr>
          <a:lstStyle/>
          <a:p>
            <a:pPr lvl="0" rtl="0">
              <a:spcBef>
                <a:spcPts val="0"/>
              </a:spcBef>
              <a:buNone/>
            </a:pPr>
            <a:r>
              <a:rPr lang="en">
                <a:solidFill>
                  <a:srgbClr val="FFFFFF"/>
                </a:solidFill>
              </a:rPr>
              <a:t>Can APIs improve my agent records?</a:t>
            </a:r>
          </a:p>
        </p:txBody>
      </p:sp>
      <p:sp>
        <p:nvSpPr>
          <p:cNvPr id="929" name="Shape 929"/>
          <p:cNvSpPr txBox="1"/>
          <p:nvPr/>
        </p:nvSpPr>
        <p:spPr>
          <a:xfrm>
            <a:off x="598075" y="1085750"/>
            <a:ext cx="7986600" cy="36069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Yes!</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Hopkins made changes to </a:t>
            </a:r>
            <a:r>
              <a:rPr b="1" lang="en" sz="1800">
                <a:latin typeface="Trebuchet MS"/>
                <a:ea typeface="Trebuchet MS"/>
                <a:cs typeface="Trebuchet MS"/>
                <a:sym typeface="Trebuchet MS"/>
              </a:rPr>
              <a:t>almost all</a:t>
            </a:r>
            <a:r>
              <a:rPr lang="en" sz="1800">
                <a:latin typeface="Trebuchet MS"/>
                <a:ea typeface="Trebuchet MS"/>
                <a:cs typeface="Trebuchet MS"/>
                <a:sym typeface="Trebuchet MS"/>
              </a:rPr>
              <a:t> of our Agent and Subject records through the API</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We added VIAF </a:t>
            </a:r>
            <a:r>
              <a:rPr b="1" lang="en" sz="1800">
                <a:latin typeface="Trebuchet MS"/>
                <a:ea typeface="Trebuchet MS"/>
                <a:cs typeface="Trebuchet MS"/>
                <a:sym typeface="Trebuchet MS"/>
              </a:rPr>
              <a:t>ids</a:t>
            </a:r>
            <a:r>
              <a:rPr lang="en" sz="1800">
                <a:latin typeface="Trebuchet MS"/>
                <a:ea typeface="Trebuchet MS"/>
                <a:cs typeface="Trebuchet MS"/>
                <a:sym typeface="Trebuchet MS"/>
              </a:rPr>
              <a:t> to Agents and converted LCSH to FAST</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You already have improved Corporate Names from earlier</a:t>
            </a:r>
          </a:p>
          <a:p>
            <a:pPr indent="-342900" lvl="0" marL="457200" rtl="0">
              <a:lnSpc>
                <a:spcPct val="150000"/>
              </a:lnSpc>
              <a:spcBef>
                <a:spcPts val="0"/>
              </a:spcBef>
              <a:buSzPct val="100000"/>
              <a:buFont typeface="Trebuchet MS"/>
              <a:buChar char="●"/>
            </a:pPr>
            <a:r>
              <a:rPr lang="en" sz="1800">
                <a:latin typeface="Trebuchet MS"/>
                <a:ea typeface="Trebuchet MS"/>
                <a:cs typeface="Trebuchet MS"/>
                <a:sym typeface="Trebuchet MS"/>
              </a:rPr>
              <a:t>Let’s put those to work!</a:t>
            </a: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AA84F"/>
        </a:solidFill>
      </p:bgPr>
    </p:bg>
    <p:spTree>
      <p:nvGrpSpPr>
        <p:cNvPr id="933" name="Shape 933"/>
        <p:cNvGrpSpPr/>
        <p:nvPr/>
      </p:nvGrpSpPr>
      <p:grpSpPr>
        <a:xfrm>
          <a:off x="0" y="0"/>
          <a:ext cx="0" cy="0"/>
          <a:chOff x="0" y="0"/>
          <a:chExt cx="0" cy="0"/>
        </a:xfrm>
      </p:grpSpPr>
      <p:sp>
        <p:nvSpPr>
          <p:cNvPr id="934" name="Shape 934"/>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with script - VIAF</a:t>
            </a: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38" name="Shape 938"/>
        <p:cNvGrpSpPr/>
        <p:nvPr/>
      </p:nvGrpSpPr>
      <p:grpSpPr>
        <a:xfrm>
          <a:off x="0" y="0"/>
          <a:ext cx="0" cy="0"/>
          <a:chOff x="0" y="0"/>
          <a:chExt cx="0" cy="0"/>
        </a:xfrm>
      </p:grpSpPr>
      <p:sp>
        <p:nvSpPr>
          <p:cNvPr id="939" name="Shape 939"/>
          <p:cNvSpPr txBox="1"/>
          <p:nvPr/>
        </p:nvSpPr>
        <p:spPr>
          <a:xfrm>
            <a:off x="548100" y="4404900"/>
            <a:ext cx="8047800" cy="6396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Remember, way back during the Chronicling America exercise, we showed you how to convert JSON to CSV...</a:t>
            </a:r>
          </a:p>
        </p:txBody>
      </p:sp>
      <p:sp>
        <p:nvSpPr>
          <p:cNvPr id="940" name="Shape 940"/>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Post from a CSV - VIAF</a:t>
            </a:r>
          </a:p>
        </p:txBody>
      </p:sp>
      <p:pic>
        <p:nvPicPr>
          <p:cNvPr descr="chronamer.png" id="941" name="Shape 941"/>
          <p:cNvPicPr preferRelativeResize="0"/>
          <p:nvPr/>
        </p:nvPicPr>
        <p:blipFill>
          <a:blip r:embed="rId3">
            <a:alphaModFix/>
          </a:blip>
          <a:stretch>
            <a:fillRect/>
          </a:stretch>
        </p:blipFill>
        <p:spPr>
          <a:xfrm>
            <a:off x="1970175" y="1156925"/>
            <a:ext cx="2228674" cy="3027311"/>
          </a:xfrm>
          <a:prstGeom prst="rect">
            <a:avLst/>
          </a:prstGeom>
          <a:noFill/>
          <a:ln>
            <a:noFill/>
          </a:ln>
        </p:spPr>
      </p:pic>
      <p:pic>
        <p:nvPicPr>
          <p:cNvPr id="942" name="Shape 942"/>
          <p:cNvPicPr preferRelativeResize="0"/>
          <p:nvPr/>
        </p:nvPicPr>
        <p:blipFill>
          <a:blip r:embed="rId4">
            <a:alphaModFix/>
          </a:blip>
          <a:stretch>
            <a:fillRect/>
          </a:stretch>
        </p:blipFill>
        <p:spPr>
          <a:xfrm>
            <a:off x="4859550" y="1107725"/>
            <a:ext cx="2613805" cy="2813125"/>
          </a:xfrm>
          <a:prstGeom prst="rect">
            <a:avLst/>
          </a:prstGeom>
          <a:noFill/>
          <a:ln>
            <a:noFill/>
          </a:ln>
        </p:spPr>
      </p:pic>
      <p:sp>
        <p:nvSpPr>
          <p:cNvPr id="943" name="Shape 943"/>
          <p:cNvSpPr/>
          <p:nvPr/>
        </p:nvSpPr>
        <p:spPr>
          <a:xfrm>
            <a:off x="3752675" y="1156925"/>
            <a:ext cx="1003200" cy="30609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47" name="Shape 947"/>
        <p:cNvGrpSpPr/>
        <p:nvPr/>
      </p:nvGrpSpPr>
      <p:grpSpPr>
        <a:xfrm>
          <a:off x="0" y="0"/>
          <a:ext cx="0" cy="0"/>
          <a:chOff x="0" y="0"/>
          <a:chExt cx="0" cy="0"/>
        </a:xfrm>
      </p:grpSpPr>
      <p:pic>
        <p:nvPicPr>
          <p:cNvPr id="948" name="Shape 948"/>
          <p:cNvPicPr preferRelativeResize="0"/>
          <p:nvPr/>
        </p:nvPicPr>
        <p:blipFill>
          <a:blip r:embed="rId3">
            <a:alphaModFix/>
          </a:blip>
          <a:stretch>
            <a:fillRect/>
          </a:stretch>
        </p:blipFill>
        <p:spPr>
          <a:xfrm>
            <a:off x="311700" y="1463937"/>
            <a:ext cx="5205324" cy="2544724"/>
          </a:xfrm>
          <a:prstGeom prst="rect">
            <a:avLst/>
          </a:prstGeom>
          <a:noFill/>
          <a:ln>
            <a:noFill/>
          </a:ln>
        </p:spPr>
      </p:pic>
      <p:sp>
        <p:nvSpPr>
          <p:cNvPr id="949" name="Shape 949"/>
          <p:cNvSpPr/>
          <p:nvPr/>
        </p:nvSpPr>
        <p:spPr>
          <a:xfrm rot="10800000">
            <a:off x="5581475" y="822725"/>
            <a:ext cx="1003200" cy="37515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950" name="Shape 950"/>
          <p:cNvPicPr preferRelativeResize="0"/>
          <p:nvPr/>
        </p:nvPicPr>
        <p:blipFill>
          <a:blip r:embed="rId4">
            <a:alphaModFix/>
          </a:blip>
          <a:stretch>
            <a:fillRect/>
          </a:stretch>
        </p:blipFill>
        <p:spPr>
          <a:xfrm>
            <a:off x="6437725" y="860537"/>
            <a:ext cx="1188474" cy="3751500"/>
          </a:xfrm>
          <a:prstGeom prst="rect">
            <a:avLst/>
          </a:prstGeom>
          <a:noFill/>
          <a:ln>
            <a:noFill/>
          </a:ln>
        </p:spPr>
      </p:pic>
      <p:sp>
        <p:nvSpPr>
          <p:cNvPr id="951" name="Shape 951"/>
          <p:cNvSpPr txBox="1"/>
          <p:nvPr/>
        </p:nvSpPr>
        <p:spPr>
          <a:xfrm>
            <a:off x="311700" y="4106525"/>
            <a:ext cx="5582400" cy="7725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...well, we can also convert a csv (like the file that resulted from running </a:t>
            </a:r>
            <a:r>
              <a:rPr lang="en">
                <a:solidFill>
                  <a:schemeClr val="dk2"/>
                </a:solidFill>
                <a:highlight>
                  <a:srgbClr val="D0E0E3"/>
                </a:highlight>
                <a:latin typeface="Consolas"/>
                <a:ea typeface="Consolas"/>
                <a:cs typeface="Consolas"/>
                <a:sym typeface="Consolas"/>
              </a:rPr>
              <a:t>python viafReconciliationCorporate.py</a:t>
            </a:r>
            <a:r>
              <a:rPr lang="en">
                <a:latin typeface="Trebuchet MS"/>
                <a:ea typeface="Trebuchet MS"/>
                <a:cs typeface="Trebuchet MS"/>
                <a:sym typeface="Trebuchet MS"/>
              </a:rPr>
              <a:t>)  to JSON!  And ArchivesSpace likes eating JSON!</a:t>
            </a:r>
          </a:p>
        </p:txBody>
      </p:sp>
      <p:sp>
        <p:nvSpPr>
          <p:cNvPr id="952" name="Shape 952"/>
          <p:cNvSpPr txBox="1"/>
          <p:nvPr>
            <p:ph type="title"/>
          </p:nvPr>
        </p:nvSpPr>
        <p:spPr>
          <a:xfrm>
            <a:off x="311700" y="411575"/>
            <a:ext cx="8520600" cy="639600"/>
          </a:xfrm>
          <a:prstGeom prst="rect">
            <a:avLst/>
          </a:prstGeom>
        </p:spPr>
        <p:txBody>
          <a:bodyPr anchorCtr="0" anchor="t" bIns="91425" lIns="91425" rIns="91425" tIns="91425">
            <a:noAutofit/>
          </a:bodyPr>
          <a:lstStyle/>
          <a:p>
            <a:pPr lvl="0">
              <a:spcBef>
                <a:spcPts val="0"/>
              </a:spcBef>
              <a:buClr>
                <a:schemeClr val="dk2"/>
              </a:buClr>
              <a:buSzPct val="36666"/>
              <a:buFont typeface="Arial"/>
              <a:buNone/>
            </a:pPr>
            <a:r>
              <a:rPr lang="en"/>
              <a:t>Post from a CSV - VIAF</a:t>
            </a:r>
          </a:p>
          <a:p>
            <a:pPr lvl="0" rtl="0">
              <a:spcBef>
                <a:spcPts val="0"/>
              </a:spcBef>
              <a:buNone/>
            </a:pPr>
            <a:r>
              <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3" name="Shape 153"/>
        <p:cNvGrpSpPr/>
        <p:nvPr/>
      </p:nvGrpSpPr>
      <p:grpSpPr>
        <a:xfrm>
          <a:off x="0" y="0"/>
          <a:ext cx="0" cy="0"/>
          <a:chOff x="0" y="0"/>
          <a:chExt cx="0" cy="0"/>
        </a:xfrm>
      </p:grpSpPr>
      <p:sp>
        <p:nvSpPr>
          <p:cNvPr id="154" name="Shape 154"/>
          <p:cNvSpPr txBox="1"/>
          <p:nvPr>
            <p:ph type="title"/>
          </p:nvPr>
        </p:nvSpPr>
        <p:spPr>
          <a:xfrm>
            <a:off x="311700" y="411575"/>
            <a:ext cx="8659200" cy="639600"/>
          </a:xfrm>
          <a:prstGeom prst="rect">
            <a:avLst/>
          </a:prstGeom>
        </p:spPr>
        <p:txBody>
          <a:bodyPr anchorCtr="0" anchor="t" bIns="91425" lIns="91425" rIns="91425" tIns="91425">
            <a:noAutofit/>
          </a:bodyPr>
          <a:lstStyle/>
          <a:p>
            <a:pPr lvl="0" rtl="0">
              <a:spcBef>
                <a:spcPts val="0"/>
              </a:spcBef>
              <a:buNone/>
            </a:pPr>
            <a:r>
              <a:rPr lang="en"/>
              <a:t>I’m not an application, I’m an archivist!</a:t>
            </a:r>
            <a:br>
              <a:rPr lang="en"/>
            </a:br>
            <a:r>
              <a:rPr lang="en"/>
              <a:t>Why should I care?</a:t>
            </a:r>
          </a:p>
        </p:txBody>
      </p:sp>
      <p:sp>
        <p:nvSpPr>
          <p:cNvPr id="155" name="Shape 155"/>
          <p:cNvSpPr txBox="1"/>
          <p:nvPr/>
        </p:nvSpPr>
        <p:spPr>
          <a:xfrm>
            <a:off x="398500" y="1297450"/>
            <a:ext cx="5338200" cy="6228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156" name="Shape 156"/>
          <p:cNvSpPr txBox="1"/>
          <p:nvPr/>
        </p:nvSpPr>
        <p:spPr>
          <a:xfrm>
            <a:off x="407775" y="1808200"/>
            <a:ext cx="8377800" cy="29067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As librarians and archivists with collection descriptions and/or collections themselves on the web, you probably </a:t>
            </a:r>
            <a:r>
              <a:rPr b="1" lang="en" sz="1800">
                <a:latin typeface="Trebuchet MS"/>
                <a:ea typeface="Trebuchet MS"/>
                <a:cs typeface="Trebuchet MS"/>
                <a:sym typeface="Trebuchet MS"/>
              </a:rPr>
              <a:t>do </a:t>
            </a:r>
            <a:r>
              <a:rPr lang="en" sz="1800">
                <a:latin typeface="Trebuchet MS"/>
                <a:ea typeface="Trebuchet MS"/>
                <a:cs typeface="Trebuchet MS"/>
                <a:sym typeface="Trebuchet MS"/>
              </a:rPr>
              <a:t>care about being able to </a:t>
            </a:r>
            <a:r>
              <a:rPr b="1" lang="en" sz="1800">
                <a:latin typeface="Trebuchet MS"/>
                <a:ea typeface="Trebuchet MS"/>
                <a:cs typeface="Trebuchet MS"/>
                <a:sym typeface="Trebuchet MS"/>
              </a:rPr>
              <a:t>access</a:t>
            </a:r>
            <a:r>
              <a:rPr lang="en" sz="1800">
                <a:latin typeface="Trebuchet MS"/>
                <a:ea typeface="Trebuchet MS"/>
                <a:cs typeface="Trebuchet MS"/>
                <a:sym typeface="Trebuchet MS"/>
              </a:rPr>
              <a:t> and </a:t>
            </a:r>
            <a:r>
              <a:rPr b="1" lang="en" sz="1800">
                <a:latin typeface="Trebuchet MS"/>
                <a:ea typeface="Trebuchet MS"/>
                <a:cs typeface="Trebuchet MS"/>
                <a:sym typeface="Trebuchet MS"/>
              </a:rPr>
              <a:t>meaningfully manipulate</a:t>
            </a:r>
            <a:r>
              <a:rPr lang="en" sz="1800">
                <a:latin typeface="Trebuchet MS"/>
                <a:ea typeface="Trebuchet MS"/>
                <a:cs typeface="Trebuchet MS"/>
                <a:sym typeface="Trebuchet MS"/>
              </a:rPr>
              <a:t> textual data on the web </a:t>
            </a:r>
            <a:r>
              <a:rPr b="1" lang="en" sz="1800">
                <a:latin typeface="Trebuchet MS"/>
                <a:ea typeface="Trebuchet MS"/>
                <a:cs typeface="Trebuchet MS"/>
                <a:sym typeface="Trebuchet MS"/>
              </a:rPr>
              <a:t>at scale</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rtl="0">
              <a:spcBef>
                <a:spcPts val="0"/>
              </a:spcBef>
              <a:buNone/>
            </a:pPr>
            <a:r>
              <a:rPr lang="en" sz="1800">
                <a:latin typeface="Trebuchet MS"/>
                <a:ea typeface="Trebuchet MS"/>
                <a:cs typeface="Trebuchet MS"/>
                <a:sym typeface="Trebuchet MS"/>
              </a:rPr>
              <a:t>In many of the exercises we will work through together today, </a:t>
            </a:r>
            <a:r>
              <a:rPr b="1" lang="en" sz="1800">
                <a:latin typeface="Trebuchet MS"/>
                <a:ea typeface="Trebuchet MS"/>
                <a:cs typeface="Trebuchet MS"/>
                <a:sym typeface="Trebuchet MS"/>
              </a:rPr>
              <a:t>you</a:t>
            </a:r>
            <a:r>
              <a:rPr lang="en" sz="1800">
                <a:latin typeface="Trebuchet MS"/>
                <a:ea typeface="Trebuchet MS"/>
                <a:cs typeface="Trebuchet MS"/>
                <a:sym typeface="Trebuchet MS"/>
              </a:rPr>
              <a:t> are, in fact, one of the “applications” interfacing with web-based data.</a:t>
            </a: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6" name="Shape 956"/>
        <p:cNvGrpSpPr/>
        <p:nvPr/>
      </p:nvGrpSpPr>
      <p:grpSpPr>
        <a:xfrm>
          <a:off x="0" y="0"/>
          <a:ext cx="0" cy="0"/>
          <a:chOff x="0" y="0"/>
          <a:chExt cx="0" cy="0"/>
        </a:xfrm>
      </p:grpSpPr>
      <p:sp>
        <p:nvSpPr>
          <p:cNvPr id="957" name="Shape 957"/>
          <p:cNvSpPr txBox="1"/>
          <p:nvPr>
            <p:ph type="title"/>
          </p:nvPr>
        </p:nvSpPr>
        <p:spPr>
          <a:xfrm>
            <a:off x="303300" y="335375"/>
            <a:ext cx="8520600" cy="639600"/>
          </a:xfrm>
          <a:prstGeom prst="rect">
            <a:avLst/>
          </a:prstGeom>
        </p:spPr>
        <p:txBody>
          <a:bodyPr anchorCtr="0" anchor="t" bIns="91425" lIns="91425" rIns="91425" tIns="91425">
            <a:noAutofit/>
          </a:bodyPr>
          <a:lstStyle/>
          <a:p>
            <a:pPr lvl="0">
              <a:spcBef>
                <a:spcPts val="0"/>
              </a:spcBef>
              <a:buClr>
                <a:schemeClr val="dk2"/>
              </a:buClr>
              <a:buSzPct val="36666"/>
              <a:buFont typeface="Arial"/>
              <a:buNone/>
            </a:pPr>
            <a:r>
              <a:rPr lang="en"/>
              <a:t>Post from a CSV - VIAF</a:t>
            </a:r>
          </a:p>
          <a:p>
            <a:pPr lvl="0" rtl="0">
              <a:spcBef>
                <a:spcPts val="0"/>
              </a:spcBef>
              <a:buNone/>
            </a:pPr>
            <a:r>
              <a:t/>
            </a:r>
            <a:endParaRPr sz="2400">
              <a:solidFill>
                <a:srgbClr val="000000"/>
              </a:solidFill>
            </a:endParaRPr>
          </a:p>
          <a:p>
            <a:pPr lvl="0" rtl="0">
              <a:spcBef>
                <a:spcPts val="0"/>
              </a:spcBef>
              <a:buClr>
                <a:schemeClr val="dk2"/>
              </a:buClr>
              <a:buSzPct val="45833"/>
              <a:buFont typeface="Arial"/>
              <a:buNone/>
            </a:pPr>
            <a:r>
              <a:t/>
            </a:r>
            <a:endParaRPr sz="2400">
              <a:solidFill>
                <a:srgbClr val="000000"/>
              </a:solidFill>
            </a:endParaRPr>
          </a:p>
        </p:txBody>
      </p:sp>
      <p:sp>
        <p:nvSpPr>
          <p:cNvPr id="958" name="Shape 958"/>
          <p:cNvSpPr txBox="1"/>
          <p:nvPr/>
        </p:nvSpPr>
        <p:spPr>
          <a:xfrm>
            <a:off x="557075" y="1127725"/>
            <a:ext cx="8063700" cy="37656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Before posting these VIAF corporate entities into ArchivesSpace, we must first add VIAF as a valid </a:t>
            </a:r>
            <a:r>
              <a:rPr b="1" lang="en" sz="1800">
                <a:latin typeface="Trebuchet MS"/>
                <a:ea typeface="Trebuchet MS"/>
                <a:cs typeface="Trebuchet MS"/>
                <a:sym typeface="Trebuchet MS"/>
              </a:rPr>
              <a:t>“name source”</a:t>
            </a:r>
            <a:r>
              <a:rPr lang="en" sz="1800">
                <a:latin typeface="Trebuchet MS"/>
                <a:ea typeface="Trebuchet MS"/>
                <a:cs typeface="Trebuchet MS"/>
                <a:sym typeface="Trebuchet MS"/>
              </a:rPr>
              <a:t> in ArchivesSpace</a:t>
            </a:r>
          </a:p>
          <a:p>
            <a:pPr lvl="0">
              <a:spcBef>
                <a:spcPts val="0"/>
              </a:spcBef>
              <a:buNone/>
            </a:pPr>
            <a:r>
              <a:t/>
            </a:r>
            <a:endParaRPr sz="1800">
              <a:latin typeface="Trebuchet MS"/>
              <a:ea typeface="Trebuchet MS"/>
              <a:cs typeface="Trebuchet MS"/>
              <a:sym typeface="Trebuchet MS"/>
            </a:endParaRP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Go to the ArchivesSpace staff interface at: </a:t>
            </a:r>
            <a:r>
              <a:rPr lang="en" sz="1800" u="sng">
                <a:solidFill>
                  <a:schemeClr val="hlink"/>
                </a:solidFill>
                <a:latin typeface="Trebuchet MS"/>
                <a:ea typeface="Trebuchet MS"/>
                <a:cs typeface="Trebuchet MS"/>
                <a:sym typeface="Trebuchet MS"/>
                <a:hlinkClick r:id="rId3"/>
              </a:rPr>
              <a:t>http://localhost:8080</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top right select “System &gt; Manage Controlled Value Lists”</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drop-down you’re provided, select “Name Source (name_source)”</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In the middle right click “Create Value”</a:t>
            </a:r>
          </a:p>
          <a:p>
            <a:pPr indent="-342900" lvl="0" marL="457200" rtl="0">
              <a:lnSpc>
                <a:spcPct val="115000"/>
              </a:lnSpc>
              <a:spcBef>
                <a:spcPts val="0"/>
              </a:spcBef>
              <a:buSzPct val="100000"/>
              <a:buFont typeface="Trebuchet MS"/>
              <a:buAutoNum type="arabicPeriod"/>
            </a:pPr>
            <a:r>
              <a:rPr lang="en" sz="1800">
                <a:latin typeface="Trebuchet MS"/>
                <a:ea typeface="Trebuchet MS"/>
                <a:cs typeface="Trebuchet MS"/>
                <a:sym typeface="Trebuchet MS"/>
              </a:rPr>
              <a:t>Name this value “viaf”</a:t>
            </a:r>
          </a:p>
          <a:p>
            <a:pPr indent="-228600" lvl="1" marL="914400" rtl="0">
              <a:lnSpc>
                <a:spcPct val="115000"/>
              </a:lnSpc>
              <a:spcBef>
                <a:spcPts val="0"/>
              </a:spcBef>
              <a:buFont typeface="Trebuchet MS"/>
              <a:buAutoNum type="alphaLcPeriod"/>
            </a:pPr>
            <a:r>
              <a:rPr lang="en">
                <a:latin typeface="Trebuchet MS"/>
                <a:ea typeface="Trebuchet MS"/>
                <a:cs typeface="Trebuchet MS"/>
                <a:sym typeface="Trebuchet MS"/>
              </a:rPr>
              <a:t>Note: The punctuation here is important since it must match what is in our Python script.  All lowercase, no spaces.</a:t>
            </a:r>
          </a:p>
          <a:p>
            <a:pPr indent="-342900" lvl="0" marL="457200">
              <a:lnSpc>
                <a:spcPct val="115000"/>
              </a:lnSpc>
              <a:spcBef>
                <a:spcPts val="0"/>
              </a:spcBef>
              <a:buSzPct val="100000"/>
              <a:buFont typeface="Trebuchet MS"/>
              <a:buAutoNum type="arabicPeriod"/>
            </a:pPr>
            <a:r>
              <a:rPr lang="en" sz="1800">
                <a:latin typeface="Trebuchet MS"/>
                <a:ea typeface="Trebuchet MS"/>
                <a:cs typeface="Trebuchet MS"/>
                <a:sym typeface="Trebuchet MS"/>
              </a:rPr>
              <a:t>Click “Create Value”</a:t>
            </a: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2" name="Shape 962"/>
        <p:cNvGrpSpPr/>
        <p:nvPr/>
      </p:nvGrpSpPr>
      <p:grpSpPr>
        <a:xfrm>
          <a:off x="0" y="0"/>
          <a:ext cx="0" cy="0"/>
          <a:chOff x="0" y="0"/>
          <a:chExt cx="0" cy="0"/>
        </a:xfrm>
      </p:grpSpPr>
      <p:sp>
        <p:nvSpPr>
          <p:cNvPr id="963" name="Shape 963"/>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Post from a CSV - VIAF</a:t>
            </a:r>
          </a:p>
          <a:p>
            <a:pPr lvl="0" rtl="0">
              <a:spcBef>
                <a:spcPts val="0"/>
              </a:spcBef>
              <a:buNone/>
            </a:pPr>
            <a:r>
              <a:t/>
            </a:r>
            <a:endParaRPr sz="2400">
              <a:solidFill>
                <a:srgbClr val="000000"/>
              </a:solidFill>
            </a:endParaRPr>
          </a:p>
          <a:p>
            <a:pPr lvl="0" rtl="0">
              <a:spcBef>
                <a:spcPts val="0"/>
              </a:spcBef>
              <a:buClr>
                <a:schemeClr val="dk2"/>
              </a:buClr>
              <a:buSzPct val="45833"/>
              <a:buFont typeface="Arial"/>
              <a:buNone/>
            </a:pPr>
            <a:r>
              <a:t/>
            </a:r>
            <a:endParaRPr sz="2400">
              <a:solidFill>
                <a:srgbClr val="000000"/>
              </a:solidFill>
            </a:endParaRPr>
          </a:p>
        </p:txBody>
      </p:sp>
      <p:sp>
        <p:nvSpPr>
          <p:cNvPr id="964" name="Shape 964"/>
          <p:cNvSpPr txBox="1"/>
          <p:nvPr/>
        </p:nvSpPr>
        <p:spPr>
          <a:xfrm>
            <a:off x="633375" y="1106650"/>
            <a:ext cx="7997100" cy="35706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solidFill>
                  <a:schemeClr val="dk2"/>
                </a:solidFill>
                <a:latin typeface="Trebuchet MS"/>
                <a:ea typeface="Trebuchet MS"/>
                <a:cs typeface="Trebuchet MS"/>
                <a:sym typeface="Trebuchet MS"/>
              </a:rPr>
              <a:t>With the VIAF </a:t>
            </a:r>
            <a:r>
              <a:rPr b="1" lang="en" sz="1800">
                <a:solidFill>
                  <a:schemeClr val="dk2"/>
                </a:solidFill>
                <a:latin typeface="Trebuchet MS"/>
                <a:ea typeface="Trebuchet MS"/>
                <a:cs typeface="Trebuchet MS"/>
                <a:sym typeface="Trebuchet MS"/>
              </a:rPr>
              <a:t>name source added</a:t>
            </a:r>
            <a:r>
              <a:rPr lang="en" sz="1800">
                <a:solidFill>
                  <a:schemeClr val="dk2"/>
                </a:solidFill>
                <a:latin typeface="Trebuchet MS"/>
                <a:ea typeface="Trebuchet MS"/>
                <a:cs typeface="Trebuchet MS"/>
                <a:sym typeface="Trebuchet MS"/>
              </a:rPr>
              <a:t> to ArchivesSpace, next:</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Confirm you still have a file called “viafCorporateResults.csv” in your MARAC_API_Workshop directory</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From within the MARAC_API_Workshop directory in Terminal/Cygwin execute </a:t>
            </a:r>
            <a:r>
              <a:rPr lang="en">
                <a:highlight>
                  <a:srgbClr val="D0E0E3"/>
                </a:highlight>
                <a:latin typeface="Consolas"/>
                <a:ea typeface="Consolas"/>
                <a:cs typeface="Consolas"/>
                <a:sym typeface="Consolas"/>
              </a:rPr>
              <a:t>python </a:t>
            </a:r>
            <a:r>
              <a:rPr lang="en">
                <a:highlight>
                  <a:srgbClr val="D0E0E3"/>
                </a:highlight>
                <a:latin typeface="Consolas"/>
                <a:ea typeface="Consolas"/>
                <a:cs typeface="Consolas"/>
                <a:sym typeface="Consolas"/>
              </a:rPr>
              <a:t>postVIAFOrganizations</a:t>
            </a:r>
            <a:r>
              <a:rPr lang="en">
                <a:highlight>
                  <a:srgbClr val="D0E0E3"/>
                </a:highlight>
                <a:latin typeface="Consolas"/>
                <a:ea typeface="Consolas"/>
                <a:cs typeface="Consolas"/>
                <a:sym typeface="Consolas"/>
              </a:rPr>
              <a:t>.py</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Go back to the ArchivesSpace staff interface at: </a:t>
            </a:r>
            <a:r>
              <a:rPr lang="en" sz="1800" u="sng">
                <a:solidFill>
                  <a:schemeClr val="hlink"/>
                </a:solidFill>
                <a:latin typeface="Trebuchet MS"/>
                <a:ea typeface="Trebuchet MS"/>
                <a:cs typeface="Trebuchet MS"/>
                <a:sym typeface="Trebuchet MS"/>
                <a:hlinkClick r:id="rId3"/>
              </a:rPr>
              <a:t>http://localhost:808</a:t>
            </a:r>
            <a:r>
              <a:rPr lang="en" sz="1800" u="sng">
                <a:solidFill>
                  <a:schemeClr val="hlink"/>
                </a:solidFill>
                <a:latin typeface="Trebuchet MS"/>
                <a:ea typeface="Trebuchet MS"/>
                <a:cs typeface="Trebuchet MS"/>
                <a:sym typeface="Trebuchet MS"/>
              </a:rPr>
              <a:t>0</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In the top left click “Browse &gt; Agents”</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Voila!</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674EA7"/>
        </a:solidFill>
      </p:bgPr>
    </p:bg>
    <p:spTree>
      <p:nvGrpSpPr>
        <p:cNvPr id="968" name="Shape 968"/>
        <p:cNvGrpSpPr/>
        <p:nvPr/>
      </p:nvGrpSpPr>
      <p:grpSpPr>
        <a:xfrm>
          <a:off x="0" y="0"/>
          <a:ext cx="0" cy="0"/>
          <a:chOff x="0" y="0"/>
          <a:chExt cx="0" cy="0"/>
        </a:xfrm>
      </p:grpSpPr>
      <p:sp>
        <p:nvSpPr>
          <p:cNvPr id="969" name="Shape 969"/>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Icing and Advice</a:t>
            </a: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73" name="Shape 973"/>
        <p:cNvGrpSpPr/>
        <p:nvPr/>
      </p:nvGrpSpPr>
      <p:grpSpPr>
        <a:xfrm>
          <a:off x="0" y="0"/>
          <a:ext cx="0" cy="0"/>
          <a:chOff x="0" y="0"/>
          <a:chExt cx="0" cy="0"/>
        </a:xfrm>
      </p:grpSpPr>
      <p:pic>
        <p:nvPicPr>
          <p:cNvPr id="974" name="Shape 974"/>
          <p:cNvPicPr preferRelativeResize="0"/>
          <p:nvPr/>
        </p:nvPicPr>
        <p:blipFill>
          <a:blip r:embed="rId3">
            <a:alphaModFix/>
          </a:blip>
          <a:stretch>
            <a:fillRect/>
          </a:stretch>
        </p:blipFill>
        <p:spPr>
          <a:xfrm>
            <a:off x="303300" y="1543350"/>
            <a:ext cx="4362450" cy="2886075"/>
          </a:xfrm>
          <a:prstGeom prst="rect">
            <a:avLst/>
          </a:prstGeom>
          <a:noFill/>
          <a:ln>
            <a:noFill/>
          </a:ln>
        </p:spPr>
      </p:pic>
      <p:sp>
        <p:nvSpPr>
          <p:cNvPr id="975" name="Shape 975"/>
          <p:cNvSpPr txBox="1"/>
          <p:nvPr/>
        </p:nvSpPr>
        <p:spPr>
          <a:xfrm>
            <a:off x="309200" y="893525"/>
            <a:ext cx="4008900" cy="285300"/>
          </a:xfrm>
          <a:prstGeom prst="rect">
            <a:avLst/>
          </a:prstGeom>
          <a:noFill/>
          <a:ln>
            <a:noFill/>
          </a:ln>
        </p:spPr>
        <p:txBody>
          <a:bodyPr anchorCtr="0" anchor="t" bIns="91425" lIns="91425" rIns="91425" tIns="91425">
            <a:noAutofit/>
          </a:bodyPr>
          <a:lstStyle/>
          <a:p>
            <a:pPr lvl="0">
              <a:spcBef>
                <a:spcPts val="0"/>
              </a:spcBef>
              <a:buNone/>
            </a:pPr>
            <a:r>
              <a:rPr lang="en" u="sng">
                <a:solidFill>
                  <a:schemeClr val="hlink"/>
                </a:solidFill>
                <a:hlinkClick r:id="rId4"/>
              </a:rPr>
              <a:t>http://archivesspace.github.io/archivesspace/api</a:t>
            </a:r>
          </a:p>
        </p:txBody>
      </p:sp>
      <p:pic>
        <p:nvPicPr>
          <p:cNvPr id="976" name="Shape 976"/>
          <p:cNvPicPr preferRelativeResize="0"/>
          <p:nvPr/>
        </p:nvPicPr>
        <p:blipFill>
          <a:blip r:embed="rId5">
            <a:alphaModFix/>
          </a:blip>
          <a:stretch>
            <a:fillRect/>
          </a:stretch>
        </p:blipFill>
        <p:spPr>
          <a:xfrm>
            <a:off x="2306800" y="2301175"/>
            <a:ext cx="6743700" cy="542925"/>
          </a:xfrm>
          <a:prstGeom prst="rect">
            <a:avLst/>
          </a:prstGeom>
          <a:noFill/>
          <a:ln>
            <a:noFill/>
          </a:ln>
        </p:spPr>
      </p:pic>
      <p:sp>
        <p:nvSpPr>
          <p:cNvPr id="977" name="Shape 977"/>
          <p:cNvSpPr txBox="1"/>
          <p:nvPr>
            <p:ph type="title"/>
          </p:nvPr>
        </p:nvSpPr>
        <p:spPr>
          <a:xfrm>
            <a:off x="303300" y="335375"/>
            <a:ext cx="8621400" cy="639600"/>
          </a:xfrm>
          <a:prstGeom prst="rect">
            <a:avLst/>
          </a:prstGeom>
          <a:solidFill>
            <a:srgbClr val="674EA7"/>
          </a:solidFill>
        </p:spPr>
        <p:txBody>
          <a:bodyPr anchorCtr="0" anchor="t" bIns="91425" lIns="91425" rIns="91425" tIns="91425">
            <a:noAutofit/>
          </a:bodyPr>
          <a:lstStyle/>
          <a:p>
            <a:pPr lvl="0">
              <a:spcBef>
                <a:spcPts val="0"/>
              </a:spcBef>
              <a:buNone/>
            </a:pPr>
            <a:r>
              <a:rPr lang="en">
                <a:solidFill>
                  <a:srgbClr val="FFFFFF"/>
                </a:solidFill>
              </a:rPr>
              <a:t>Icing: </a:t>
            </a:r>
            <a:r>
              <a:rPr lang="en">
                <a:solidFill>
                  <a:srgbClr val="FFFFFF"/>
                </a:solidFill>
              </a:rPr>
              <a:t>Interpreting</a:t>
            </a:r>
            <a:r>
              <a:rPr lang="en">
                <a:solidFill>
                  <a:srgbClr val="FFFFFF"/>
                </a:solidFill>
              </a:rPr>
              <a:t> (ASpace) API endpoints</a:t>
            </a: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1" name="Shape 981"/>
        <p:cNvGrpSpPr/>
        <p:nvPr/>
      </p:nvGrpSpPr>
      <p:grpSpPr>
        <a:xfrm>
          <a:off x="0" y="0"/>
          <a:ext cx="0" cy="0"/>
          <a:chOff x="0" y="0"/>
          <a:chExt cx="0" cy="0"/>
        </a:xfrm>
      </p:grpSpPr>
      <p:sp>
        <p:nvSpPr>
          <p:cNvPr id="982" name="Shape 982"/>
          <p:cNvSpPr txBox="1"/>
          <p:nvPr/>
        </p:nvSpPr>
        <p:spPr>
          <a:xfrm>
            <a:off x="309200" y="893525"/>
            <a:ext cx="4008900" cy="285300"/>
          </a:xfrm>
          <a:prstGeom prst="rect">
            <a:avLst/>
          </a:prstGeom>
          <a:noFill/>
          <a:ln>
            <a:noFill/>
          </a:ln>
        </p:spPr>
        <p:txBody>
          <a:bodyPr anchorCtr="0" anchor="t" bIns="91425" lIns="91425" rIns="91425" tIns="91425">
            <a:noAutofit/>
          </a:bodyPr>
          <a:lstStyle/>
          <a:p>
            <a:pPr lvl="0" rtl="0">
              <a:spcBef>
                <a:spcPts val="0"/>
              </a:spcBef>
              <a:buNone/>
            </a:pPr>
            <a:r>
              <a:rPr lang="en" u="sng">
                <a:solidFill>
                  <a:schemeClr val="hlink"/>
                </a:solidFill>
                <a:hlinkClick r:id="rId3"/>
              </a:rPr>
              <a:t>http://archivesspace.github.io/archivesspace/api</a:t>
            </a:r>
          </a:p>
        </p:txBody>
      </p:sp>
      <p:pic>
        <p:nvPicPr>
          <p:cNvPr id="983" name="Shape 983"/>
          <p:cNvPicPr preferRelativeResize="0"/>
          <p:nvPr/>
        </p:nvPicPr>
        <p:blipFill>
          <a:blip r:embed="rId4">
            <a:alphaModFix/>
          </a:blip>
          <a:stretch>
            <a:fillRect/>
          </a:stretch>
        </p:blipFill>
        <p:spPr>
          <a:xfrm>
            <a:off x="1191750" y="1382450"/>
            <a:ext cx="6743700" cy="542925"/>
          </a:xfrm>
          <a:prstGeom prst="rect">
            <a:avLst/>
          </a:prstGeom>
          <a:noFill/>
          <a:ln>
            <a:noFill/>
          </a:ln>
        </p:spPr>
      </p:pic>
      <p:sp>
        <p:nvSpPr>
          <p:cNvPr id="984" name="Shape 984"/>
          <p:cNvSpPr txBox="1"/>
          <p:nvPr>
            <p:ph type="title"/>
          </p:nvPr>
        </p:nvSpPr>
        <p:spPr>
          <a:xfrm>
            <a:off x="303300" y="335375"/>
            <a:ext cx="86307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Interpreting (ASpace) API endpoints</a:t>
            </a: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88" name="Shape 988"/>
        <p:cNvGrpSpPr/>
        <p:nvPr/>
      </p:nvGrpSpPr>
      <p:grpSpPr>
        <a:xfrm>
          <a:off x="0" y="0"/>
          <a:ext cx="0" cy="0"/>
          <a:chOff x="0" y="0"/>
          <a:chExt cx="0" cy="0"/>
        </a:xfrm>
      </p:grpSpPr>
      <p:pic>
        <p:nvPicPr>
          <p:cNvPr id="989" name="Shape 989"/>
          <p:cNvPicPr preferRelativeResize="0"/>
          <p:nvPr/>
        </p:nvPicPr>
        <p:blipFill>
          <a:blip r:embed="rId3">
            <a:alphaModFix/>
          </a:blip>
          <a:stretch>
            <a:fillRect/>
          </a:stretch>
        </p:blipFill>
        <p:spPr>
          <a:xfrm>
            <a:off x="559975" y="1879202"/>
            <a:ext cx="4029800" cy="2524474"/>
          </a:xfrm>
          <a:prstGeom prst="rect">
            <a:avLst/>
          </a:prstGeom>
          <a:noFill/>
          <a:ln>
            <a:noFill/>
          </a:ln>
        </p:spPr>
      </p:pic>
      <p:sp>
        <p:nvSpPr>
          <p:cNvPr id="990" name="Shape 990"/>
          <p:cNvSpPr txBox="1"/>
          <p:nvPr/>
        </p:nvSpPr>
        <p:spPr>
          <a:xfrm>
            <a:off x="348375" y="912125"/>
            <a:ext cx="7085400" cy="5082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The interface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just another lens on the same data </a:t>
            </a:r>
            <a:r>
              <a:rPr lang="en" sz="1100">
                <a:solidFill>
                  <a:srgbClr val="222222"/>
                </a:solidFill>
                <a:highlight>
                  <a:srgbClr val="FFFFFF"/>
                </a:highlight>
                <a:latin typeface="Trebuchet MS"/>
                <a:ea typeface="Trebuchet MS"/>
                <a:cs typeface="Trebuchet MS"/>
                <a:sym typeface="Trebuchet MS"/>
              </a:rPr>
              <a:t>—</a:t>
            </a:r>
            <a:r>
              <a:rPr lang="en">
                <a:latin typeface="Trebuchet MS"/>
                <a:ea typeface="Trebuchet MS"/>
                <a:cs typeface="Trebuchet MS"/>
                <a:sym typeface="Trebuchet MS"/>
              </a:rPr>
              <a:t> is helpful for constructing API requests.</a:t>
            </a:r>
          </a:p>
        </p:txBody>
      </p:sp>
      <p:sp>
        <p:nvSpPr>
          <p:cNvPr id="991" name="Shape 991"/>
          <p:cNvSpPr txBox="1"/>
          <p:nvPr/>
        </p:nvSpPr>
        <p:spPr>
          <a:xfrm>
            <a:off x="453500" y="1531225"/>
            <a:ext cx="3849000" cy="334200"/>
          </a:xfrm>
          <a:prstGeom prst="rect">
            <a:avLst/>
          </a:prstGeom>
          <a:noFill/>
          <a:ln>
            <a:noFill/>
          </a:ln>
        </p:spPr>
        <p:txBody>
          <a:bodyPr anchorCtr="0" anchor="t" bIns="91425" lIns="91425" rIns="91425" tIns="91425">
            <a:noAutofit/>
          </a:bodyPr>
          <a:lstStyle/>
          <a:p>
            <a:pPr lvl="0">
              <a:spcBef>
                <a:spcPts val="0"/>
              </a:spcBef>
              <a:buNone/>
            </a:pPr>
            <a:r>
              <a:rPr lang="en">
                <a:solidFill>
                  <a:srgbClr val="6AA84F"/>
                </a:solidFill>
                <a:latin typeface="Trebuchet MS"/>
                <a:ea typeface="Trebuchet MS"/>
                <a:cs typeface="Trebuchet MS"/>
                <a:sym typeface="Trebuchet MS"/>
              </a:rPr>
              <a:t>Determining the repository number:</a:t>
            </a:r>
          </a:p>
        </p:txBody>
      </p:sp>
      <p:pic>
        <p:nvPicPr>
          <p:cNvPr id="992" name="Shape 992"/>
          <p:cNvPicPr preferRelativeResize="0"/>
          <p:nvPr/>
        </p:nvPicPr>
        <p:blipFill>
          <a:blip r:embed="rId4">
            <a:alphaModFix/>
          </a:blip>
          <a:stretch>
            <a:fillRect/>
          </a:stretch>
        </p:blipFill>
        <p:spPr>
          <a:xfrm>
            <a:off x="4892950" y="1802998"/>
            <a:ext cx="3757625" cy="2988349"/>
          </a:xfrm>
          <a:prstGeom prst="rect">
            <a:avLst/>
          </a:prstGeom>
          <a:noFill/>
          <a:ln>
            <a:noFill/>
          </a:ln>
        </p:spPr>
      </p:pic>
      <p:sp>
        <p:nvSpPr>
          <p:cNvPr id="993" name="Shape 993"/>
          <p:cNvSpPr txBox="1"/>
          <p:nvPr/>
        </p:nvSpPr>
        <p:spPr>
          <a:xfrm>
            <a:off x="4761050" y="1489825"/>
            <a:ext cx="3271200" cy="264600"/>
          </a:xfrm>
          <a:prstGeom prst="rect">
            <a:avLst/>
          </a:prstGeom>
          <a:noFill/>
          <a:ln>
            <a:noFill/>
          </a:ln>
        </p:spPr>
        <p:txBody>
          <a:bodyPr anchorCtr="0" anchor="t" bIns="91425" lIns="91425" rIns="91425" tIns="91425">
            <a:noAutofit/>
          </a:bodyPr>
          <a:lstStyle/>
          <a:p>
            <a:pPr lvl="0">
              <a:spcBef>
                <a:spcPts val="0"/>
              </a:spcBef>
              <a:buNone/>
            </a:pPr>
            <a:r>
              <a:rPr lang="en">
                <a:solidFill>
                  <a:schemeClr val="accent5"/>
                </a:solidFill>
                <a:latin typeface="Trebuchet MS"/>
                <a:ea typeface="Trebuchet MS"/>
                <a:cs typeface="Trebuchet MS"/>
                <a:sym typeface="Trebuchet MS"/>
              </a:rPr>
              <a:t>Determining an agent number:</a:t>
            </a:r>
          </a:p>
        </p:txBody>
      </p:sp>
      <p:sp>
        <p:nvSpPr>
          <p:cNvPr id="994" name="Shape 994"/>
          <p:cNvSpPr txBox="1"/>
          <p:nvPr>
            <p:ph type="title"/>
          </p:nvPr>
        </p:nvSpPr>
        <p:spPr>
          <a:xfrm>
            <a:off x="303300" y="335375"/>
            <a:ext cx="86121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Interpreting (ASpace) API endpoints</a:t>
            </a: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8" name="Shape 998"/>
        <p:cNvGrpSpPr/>
        <p:nvPr/>
      </p:nvGrpSpPr>
      <p:grpSpPr>
        <a:xfrm>
          <a:off x="0" y="0"/>
          <a:ext cx="0" cy="0"/>
          <a:chOff x="0" y="0"/>
          <a:chExt cx="0" cy="0"/>
        </a:xfrm>
      </p:grpSpPr>
      <p:graphicFrame>
        <p:nvGraphicFramePr>
          <p:cNvPr id="999" name="Shape 999"/>
          <p:cNvGraphicFramePr/>
          <p:nvPr/>
        </p:nvGraphicFramePr>
        <p:xfrm>
          <a:off x="365887" y="1044050"/>
          <a:ext cx="3000000" cy="3000000"/>
        </p:xfrm>
        <a:graphic>
          <a:graphicData uri="http://schemas.openxmlformats.org/drawingml/2006/table">
            <a:tbl>
              <a:tblPr>
                <a:noFill/>
                <a:tableStyleId>{6F62DAF5-ABFD-4CDE-AA16-0D86130DEE24}</a:tableStyleId>
              </a:tblPr>
              <a:tblGrid>
                <a:gridCol w="2146875"/>
                <a:gridCol w="6265350"/>
              </a:tblGrid>
              <a:tr h="502650">
                <a:tc>
                  <a:txBody>
                    <a:bodyPr>
                      <a:noAutofit/>
                    </a:bodyPr>
                    <a:lstStyle/>
                    <a:p>
                      <a:pPr lvl="0" rtl="0" algn="ctr">
                        <a:lnSpc>
                          <a:spcPct val="115000"/>
                        </a:lnSpc>
                        <a:spcBef>
                          <a:spcPts val="0"/>
                        </a:spcBef>
                        <a:buNone/>
                      </a:pPr>
                      <a:r>
                        <a:rPr b="1" lang="en" sz="1000" u="sng">
                          <a:solidFill>
                            <a:srgbClr val="0277BD"/>
                          </a:solidFill>
                          <a:hlinkClick r:id="rId3"/>
                        </a:rPr>
                        <a:t>http://localhost:8089</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address of your instance of ASpace. You will ONLY replace “local host,” the colon and port number remain. EX. http://archivesspace.fakeu.edu:8089</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/repositories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presence of “repositories” here means that this endpoint is repository-specific. Some non-repo specific requests in AS are for Agents and Access Points, which span all of AS. EX. http://archivesspace.fakeu.edu:8089/agents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1092575">
                <a:tc>
                  <a:txBody>
                    <a:bodyPr>
                      <a:noAutofit/>
                    </a:bodyPr>
                    <a:lstStyle/>
                    <a:p>
                      <a:pPr lvl="0" rtl="0" algn="ctr">
                        <a:lnSpc>
                          <a:spcPct val="115000"/>
                        </a:lnSpc>
                        <a:spcBef>
                          <a:spcPts val="0"/>
                        </a:spcBef>
                        <a:buNone/>
                      </a:pPr>
                      <a:r>
                        <a:rPr b="1" lang="en" sz="1000"/>
                        <a:t>/:repo_id</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presence of this colon means this value will be unique to your institution. How can you determine the repository number? You can use the repo endpoint, or, from within AS navigate Systems &gt; Manage Repositories &gt; select repository &gt; and look at the address bar.</a:t>
                      </a:r>
                    </a:p>
                    <a:p>
                      <a:pPr lvl="0" rtl="0" algn="ctr">
                        <a:lnSpc>
                          <a:spcPct val="115000"/>
                        </a:lnSpc>
                        <a:spcBef>
                          <a:spcPts val="0"/>
                        </a:spcBef>
                        <a:buNone/>
                      </a:pPr>
                      <a:r>
                        <a:rPr lang="en" sz="1000"/>
                        <a:t>EX. http://archivesspace.fakeu.edu:8089/repositories/3</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/resources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Other examples are /accessions or /top_containers.  EX. http://archivesspace.fakeu.edu:8089/repositories/3/accessions</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r h="756000">
                <a:tc>
                  <a:txBody>
                    <a:bodyPr>
                      <a:noAutofit/>
                    </a:bodyPr>
                    <a:lstStyle/>
                    <a:p>
                      <a:pPr lvl="0" rtl="0" algn="ctr">
                        <a:lnSpc>
                          <a:spcPct val="115000"/>
                        </a:lnSpc>
                        <a:spcBef>
                          <a:spcPts val="0"/>
                        </a:spcBef>
                        <a:buNone/>
                      </a:pPr>
                      <a:r>
                        <a:rPr b="1" lang="en" sz="1000"/>
                        <a:t>/1</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c>
                  <a:txBody>
                    <a:bodyPr>
                      <a:noAutofit/>
                    </a:bodyPr>
                    <a:lstStyle/>
                    <a:p>
                      <a:pPr lvl="0" rtl="0" algn="ctr">
                        <a:lnSpc>
                          <a:spcPct val="115000"/>
                        </a:lnSpc>
                        <a:spcBef>
                          <a:spcPts val="0"/>
                        </a:spcBef>
                        <a:buNone/>
                      </a:pPr>
                      <a:r>
                        <a:rPr lang="en" sz="1000"/>
                        <a:t>The first resource. How can you determine resource numbers? Navigate to the resource in the interface and its number will be in the address bar. EX. http://archivesspace.fakeu.edu:8089/repositories/3/resources/1</a:t>
                      </a:r>
                    </a:p>
                  </a:txBody>
                  <a:tcPr marT="91425" marB="91425" marR="68575" marL="68575">
                    <a:lnL cap="flat" cmpd="sng" w="12700">
                      <a:solidFill>
                        <a:srgbClr val="000000"/>
                      </a:solidFill>
                      <a:prstDash val="solid"/>
                      <a:round/>
                      <a:headEnd len="med" w="med" type="none"/>
                      <a:tailEnd len="med" w="med" type="none"/>
                    </a:lnL>
                    <a:lnR cap="flat" cmpd="sng" w="12700">
                      <a:solidFill>
                        <a:srgbClr val="000000"/>
                      </a:solidFill>
                      <a:prstDash val="solid"/>
                      <a:round/>
                      <a:headEnd len="med" w="med" type="none"/>
                      <a:tailEnd len="med" w="med" type="none"/>
                    </a:lnR>
                    <a:lnT cap="flat" cmpd="sng" w="12700">
                      <a:solidFill>
                        <a:srgbClr val="000000"/>
                      </a:solidFill>
                      <a:prstDash val="solid"/>
                      <a:round/>
                      <a:headEnd len="med" w="med" type="none"/>
                      <a:tailEnd len="med" w="med" type="none"/>
                    </a:lnT>
                    <a:lnB cap="flat" cmpd="sng" w="12700">
                      <a:solidFill>
                        <a:srgbClr val="000000"/>
                      </a:solidFill>
                      <a:prstDash val="solid"/>
                      <a:round/>
                      <a:headEnd len="med" w="med" type="none"/>
                      <a:tailEnd len="med" w="med" type="none"/>
                    </a:lnB>
                  </a:tcPr>
                </a:tc>
              </a:tr>
            </a:tbl>
          </a:graphicData>
        </a:graphic>
      </p:graphicFrame>
      <p:sp>
        <p:nvSpPr>
          <p:cNvPr id="1000" name="Shape 1000"/>
          <p:cNvSpPr txBox="1"/>
          <p:nvPr/>
        </p:nvSpPr>
        <p:spPr>
          <a:xfrm>
            <a:off x="472500" y="237375"/>
            <a:ext cx="8199000" cy="626400"/>
          </a:xfrm>
          <a:prstGeom prst="rect">
            <a:avLst/>
          </a:prstGeom>
          <a:noFill/>
          <a:ln>
            <a:noFill/>
          </a:ln>
        </p:spPr>
        <p:txBody>
          <a:bodyPr anchorCtr="0" anchor="t" bIns="91425" lIns="91425" rIns="91425" tIns="91425">
            <a:noAutofit/>
          </a:bodyPr>
          <a:lstStyle/>
          <a:p>
            <a:pPr lvl="0" algn="ctr">
              <a:spcBef>
                <a:spcPts val="0"/>
              </a:spcBef>
              <a:buNone/>
            </a:pPr>
            <a:r>
              <a:rPr b="1" lang="en" sz="1100">
                <a:highlight>
                  <a:srgbClr val="FFFFFF"/>
                </a:highlight>
              </a:rPr>
              <a:t>Sample endpoint from documentation: </a:t>
            </a:r>
            <a:r>
              <a:rPr b="1" lang="en" sz="1100">
                <a:solidFill>
                  <a:srgbClr val="0000FF"/>
                </a:solidFill>
                <a:highlight>
                  <a:srgbClr val="FFFFFF"/>
                </a:highlight>
              </a:rPr>
              <a:t>http://localhost:8089/repositories/:repo_id/resources/1</a:t>
            </a:r>
          </a:p>
          <a:p>
            <a:pPr lvl="0" algn="ctr">
              <a:spcBef>
                <a:spcPts val="0"/>
              </a:spcBef>
              <a:buNone/>
            </a:pPr>
            <a:r>
              <a:t/>
            </a:r>
            <a:endParaRPr b="1" sz="1100">
              <a:solidFill>
                <a:srgbClr val="222222"/>
              </a:solidFill>
              <a:highlight>
                <a:srgbClr val="FFFFFF"/>
              </a:highlight>
            </a:endParaRPr>
          </a:p>
          <a:p>
            <a:pPr lvl="0" algn="ctr">
              <a:spcBef>
                <a:spcPts val="0"/>
              </a:spcBef>
              <a:buNone/>
            </a:pPr>
            <a:r>
              <a:rPr b="1" lang="en" sz="1100">
                <a:solidFill>
                  <a:srgbClr val="222222"/>
                </a:solidFill>
                <a:highlight>
                  <a:srgbClr val="FFFFFF"/>
                </a:highlight>
              </a:rPr>
              <a:t>Example “fake” endpoint that mimics real life: </a:t>
            </a:r>
            <a:r>
              <a:rPr b="1" lang="en" sz="1100">
                <a:solidFill>
                  <a:srgbClr val="0000FF"/>
                </a:solidFill>
                <a:highlight>
                  <a:srgbClr val="FFFFFF"/>
                </a:highlight>
              </a:rPr>
              <a:t>http://archivesspace.fakeu.edu:8089/repositories/3/resources/1</a:t>
            </a: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04" name="Shape 1004"/>
        <p:cNvGrpSpPr/>
        <p:nvPr/>
      </p:nvGrpSpPr>
      <p:grpSpPr>
        <a:xfrm>
          <a:off x="0" y="0"/>
          <a:ext cx="0" cy="0"/>
          <a:chOff x="0" y="0"/>
          <a:chExt cx="0" cy="0"/>
        </a:xfrm>
      </p:grpSpPr>
      <p:sp>
        <p:nvSpPr>
          <p:cNvPr id="1005" name="Shape 1005"/>
          <p:cNvSpPr txBox="1"/>
          <p:nvPr/>
        </p:nvSpPr>
        <p:spPr>
          <a:xfrm>
            <a:off x="641100" y="1045925"/>
            <a:ext cx="7861800" cy="34356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The least most helpful thing you’ll hear is, “It’s in our GitHub!”</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If you’re serious about learning to script, you should watch the 10 million GitHub intro videos on YouTube</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Even </a:t>
            </a:r>
            <a:r>
              <a:rPr lang="en">
                <a:latin typeface="Trebuchet MS"/>
                <a:ea typeface="Trebuchet MS"/>
                <a:cs typeface="Trebuchet MS"/>
                <a:sym typeface="Trebuchet MS"/>
              </a:rPr>
              <a:t>casual</a:t>
            </a:r>
            <a:r>
              <a:rPr lang="en">
                <a:latin typeface="Trebuchet MS"/>
                <a:ea typeface="Trebuchet MS"/>
                <a:cs typeface="Trebuchet MS"/>
                <a:sym typeface="Trebuchet MS"/>
              </a:rPr>
              <a:t> users will benefit from using other people’s scripts (that’s how devs work!)</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Let’s go look at our repo together, we made it for </a:t>
            </a:r>
            <a:r>
              <a:rPr b="1" lang="en">
                <a:latin typeface="Trebuchet MS"/>
                <a:ea typeface="Trebuchet MS"/>
                <a:cs typeface="Trebuchet MS"/>
                <a:sym typeface="Trebuchet MS"/>
              </a:rPr>
              <a:t>you</a:t>
            </a:r>
            <a:r>
              <a:rPr lang="en">
                <a:latin typeface="Trebuchet MS"/>
                <a:ea typeface="Trebuchet MS"/>
                <a:cs typeface="Trebuchet MS"/>
                <a:sym typeface="Trebuchet MS"/>
              </a:rPr>
              <a:t>!</a:t>
            </a:r>
          </a:p>
          <a:p>
            <a:pPr lvl="0">
              <a:spcBef>
                <a:spcPts val="0"/>
              </a:spcBef>
              <a:buNone/>
            </a:pPr>
            <a:r>
              <a:t/>
            </a:r>
            <a:endParaRPr>
              <a:latin typeface="Trebuchet MS"/>
              <a:ea typeface="Trebuchet MS"/>
              <a:cs typeface="Trebuchet MS"/>
              <a:sym typeface="Trebuchet MS"/>
            </a:endParaRPr>
          </a:p>
          <a:p>
            <a:pPr lvl="0" rtl="0" algn="ctr">
              <a:spcBef>
                <a:spcPts val="0"/>
              </a:spcBef>
              <a:buNone/>
            </a:pPr>
            <a:r>
              <a:rPr lang="en" u="sng">
                <a:solidFill>
                  <a:schemeClr val="hlink"/>
                </a:solidFill>
                <a:latin typeface="Trebuchet MS"/>
                <a:ea typeface="Trebuchet MS"/>
                <a:cs typeface="Trebuchet MS"/>
                <a:sym typeface="Trebuchet MS"/>
                <a:hlinkClick r:id="rId3"/>
              </a:rPr>
              <a:t>https://github.com/jhu-archives-and-manuscripts/MARAC_API_Workshop</a:t>
            </a:r>
          </a:p>
        </p:txBody>
      </p:sp>
      <p:sp>
        <p:nvSpPr>
          <p:cNvPr id="1006" name="Shape 1006"/>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What IS GitHub anyway?</a:t>
            </a: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0" name="Shape 1010"/>
        <p:cNvGrpSpPr/>
        <p:nvPr/>
      </p:nvGrpSpPr>
      <p:grpSpPr>
        <a:xfrm>
          <a:off x="0" y="0"/>
          <a:ext cx="0" cy="0"/>
          <a:chOff x="0" y="0"/>
          <a:chExt cx="0" cy="0"/>
        </a:xfrm>
      </p:grpSpPr>
      <p:sp>
        <p:nvSpPr>
          <p:cNvPr id="1011" name="Shape 1011"/>
          <p:cNvSpPr txBox="1"/>
          <p:nvPr/>
        </p:nvSpPr>
        <p:spPr>
          <a:xfrm>
            <a:off x="641100" y="1045925"/>
            <a:ext cx="7861800" cy="34356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We purposely made you “fail” a few times today.  Get used to it!</a:t>
            </a:r>
          </a:p>
          <a:p>
            <a:pPr lvl="0" rtl="0">
              <a:spcBef>
                <a:spcPts val="0"/>
              </a:spcBef>
              <a:buNone/>
            </a:pPr>
            <a:r>
              <a:t/>
            </a:r>
            <a:endParaRPr sz="1800">
              <a:latin typeface="Trebuchet MS"/>
              <a:ea typeface="Trebuchet MS"/>
              <a:cs typeface="Trebuchet MS"/>
              <a:sym typeface="Trebuchet MS"/>
            </a:endParaRPr>
          </a:p>
          <a:p>
            <a:pPr indent="-228600" lvl="0" marL="457200" rtl="0">
              <a:spcBef>
                <a:spcPts val="0"/>
              </a:spcBef>
              <a:buFont typeface="Trebuchet MS"/>
              <a:buChar char="●"/>
            </a:pPr>
            <a:r>
              <a:rPr lang="en">
                <a:latin typeface="Trebuchet MS"/>
                <a:ea typeface="Trebuchet MS"/>
                <a:cs typeface="Trebuchet MS"/>
                <a:sym typeface="Trebuchet MS"/>
              </a:rPr>
              <a:t>You WILL not succeed on the first try.</a:t>
            </a:r>
          </a:p>
          <a:p>
            <a:pPr indent="-228600" lvl="0" marL="457200" rtl="0">
              <a:spcBef>
                <a:spcPts val="0"/>
              </a:spcBef>
              <a:buFont typeface="Trebuchet MS"/>
              <a:buChar char="●"/>
            </a:pPr>
            <a:r>
              <a:rPr lang="en">
                <a:latin typeface="Trebuchet MS"/>
                <a:ea typeface="Trebuchet MS"/>
                <a:cs typeface="Trebuchet MS"/>
                <a:sym typeface="Trebuchet MS"/>
              </a:rPr>
              <a:t>You WILL hit unanticipated snafus, oftentimes due to data models and/or poorly written documentation (aka, due to no fault of your own!).</a:t>
            </a:r>
          </a:p>
          <a:p>
            <a:pPr indent="-228600" lvl="0" marL="457200" rtl="0">
              <a:spcBef>
                <a:spcPts val="0"/>
              </a:spcBef>
              <a:buFont typeface="Trebuchet MS"/>
              <a:buChar char="●"/>
            </a:pPr>
            <a:r>
              <a:rPr lang="en">
                <a:latin typeface="Trebuchet MS"/>
                <a:ea typeface="Trebuchet MS"/>
                <a:cs typeface="Trebuchet MS"/>
                <a:sym typeface="Trebuchet MS"/>
              </a:rPr>
              <a:t>You WILL be fitter, happier, and more productive if you start building a community now and asking questions.</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p:txBody>
      </p:sp>
      <p:sp>
        <p:nvSpPr>
          <p:cNvPr id="1012" name="Shape 1012"/>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There will ALWAYS be “gotchas”</a:t>
            </a:r>
          </a:p>
        </p:txBody>
      </p:sp>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6" name="Shape 1016"/>
        <p:cNvGrpSpPr/>
        <p:nvPr/>
      </p:nvGrpSpPr>
      <p:grpSpPr>
        <a:xfrm>
          <a:off x="0" y="0"/>
          <a:ext cx="0" cy="0"/>
          <a:chOff x="0" y="0"/>
          <a:chExt cx="0" cy="0"/>
        </a:xfrm>
      </p:grpSpPr>
      <p:sp>
        <p:nvSpPr>
          <p:cNvPr id="1017" name="Shape 1017"/>
          <p:cNvSpPr txBox="1"/>
          <p:nvPr>
            <p:ph type="title"/>
          </p:nvPr>
        </p:nvSpPr>
        <p:spPr>
          <a:xfrm>
            <a:off x="303300" y="335375"/>
            <a:ext cx="8520600" cy="6396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A frequent ASpace “gotcha”</a:t>
            </a:r>
          </a:p>
        </p:txBody>
      </p:sp>
      <p:sp>
        <p:nvSpPr>
          <p:cNvPr id="1018" name="Shape 1018"/>
          <p:cNvSpPr txBox="1"/>
          <p:nvPr/>
        </p:nvSpPr>
        <p:spPr>
          <a:xfrm>
            <a:off x="314650" y="1232300"/>
            <a:ext cx="7524000" cy="1383600"/>
          </a:xfrm>
          <a:prstGeom prst="rect">
            <a:avLst/>
          </a:prstGeom>
          <a:noFill/>
          <a:ln>
            <a:noFill/>
          </a:ln>
        </p:spPr>
        <p:txBody>
          <a:bodyPr anchorCtr="0" anchor="t" bIns="91425" lIns="91425" rIns="91425" tIns="91425">
            <a:noAutofit/>
          </a:bodyPr>
          <a:lstStyle/>
          <a:p>
            <a:pPr lvl="0" rtl="0">
              <a:lnSpc>
                <a:spcPct val="115000"/>
              </a:lnSpc>
              <a:spcBef>
                <a:spcPts val="0"/>
              </a:spcBef>
              <a:buClr>
                <a:schemeClr val="dk2"/>
              </a:buClr>
              <a:buFont typeface="Arial"/>
              <a:buNone/>
            </a:pPr>
            <a:r>
              <a:rPr b="1" lang="en">
                <a:solidFill>
                  <a:schemeClr val="accent3"/>
                </a:solidFill>
                <a:highlight>
                  <a:srgbClr val="FFFFFF"/>
                </a:highlight>
              </a:rPr>
              <a:t>it·er·a·tion</a:t>
            </a:r>
          </a:p>
          <a:p>
            <a:pPr lvl="0" rtl="0">
              <a:lnSpc>
                <a:spcPct val="115000"/>
              </a:lnSpc>
              <a:spcBef>
                <a:spcPts val="0"/>
              </a:spcBef>
              <a:buClr>
                <a:schemeClr val="dk2"/>
              </a:buClr>
              <a:buSzPct val="100000"/>
              <a:buFont typeface="Arial"/>
              <a:buNone/>
            </a:pPr>
            <a:r>
              <a:rPr lang="en" sz="1100">
                <a:solidFill>
                  <a:schemeClr val="accent3"/>
                </a:solidFill>
                <a:highlight>
                  <a:srgbClr val="FFFFFF"/>
                </a:highlight>
              </a:rPr>
              <a:t>ˌidəˈrāSH(ə)n/</a:t>
            </a:r>
          </a:p>
          <a:p>
            <a:pPr lvl="0" rtl="0">
              <a:spcBef>
                <a:spcPts val="0"/>
              </a:spcBef>
              <a:buClr>
                <a:schemeClr val="dk2"/>
              </a:buClr>
              <a:buSzPct val="100000"/>
              <a:buFont typeface="Arial"/>
              <a:buNone/>
            </a:pPr>
            <a:r>
              <a:rPr i="1" lang="en" sz="1100">
                <a:solidFill>
                  <a:schemeClr val="accent3"/>
                </a:solidFill>
                <a:highlight>
                  <a:srgbClr val="FFFFFF"/>
                </a:highlight>
              </a:rPr>
              <a:t>noun</a:t>
            </a:r>
          </a:p>
          <a:p>
            <a:pPr indent="-298450" lvl="0" marL="457200" rtl="0">
              <a:lnSpc>
                <a:spcPct val="115000"/>
              </a:lnSpc>
              <a:spcBef>
                <a:spcPts val="0"/>
              </a:spcBef>
              <a:buClr>
                <a:schemeClr val="accent3"/>
              </a:buClr>
              <a:buSzPct val="100000"/>
              <a:buAutoNum type="arabicPeriod"/>
            </a:pPr>
            <a:r>
              <a:rPr lang="en" sz="1100">
                <a:solidFill>
                  <a:schemeClr val="accent3"/>
                </a:solidFill>
                <a:highlight>
                  <a:srgbClr val="FFFFFF"/>
                </a:highlight>
              </a:rPr>
              <a:t>the repetition of a process or utterance.</a:t>
            </a:r>
          </a:p>
          <a:p>
            <a:pPr indent="-298450" lvl="1" marL="1041400" rtl="0">
              <a:lnSpc>
                <a:spcPct val="115000"/>
              </a:lnSpc>
              <a:spcBef>
                <a:spcPts val="0"/>
              </a:spcBef>
              <a:buClr>
                <a:schemeClr val="accent3"/>
              </a:buClr>
              <a:buSzPct val="100000"/>
            </a:pPr>
            <a:r>
              <a:rPr lang="en" sz="1100">
                <a:solidFill>
                  <a:schemeClr val="accent3"/>
                </a:solidFill>
                <a:highlight>
                  <a:srgbClr val="FFFFFF"/>
                </a:highlight>
              </a:rPr>
              <a:t>repetition of a mathematical or computational procedure applied to the result of a previous application, typically as a means of obtaining successively closer approximations to the solution of a problem.</a:t>
            </a:r>
          </a:p>
          <a:p>
            <a:pPr lvl="0" rtl="0">
              <a:spcBef>
                <a:spcPts val="0"/>
              </a:spcBef>
              <a:buNone/>
            </a:pPr>
            <a:r>
              <a:t/>
            </a:r>
            <a:endParaRPr sz="1100"/>
          </a:p>
        </p:txBody>
      </p:sp>
      <p:sp>
        <p:nvSpPr>
          <p:cNvPr id="1019" name="Shape 1019"/>
          <p:cNvSpPr txBox="1"/>
          <p:nvPr/>
        </p:nvSpPr>
        <p:spPr>
          <a:xfrm>
            <a:off x="314650" y="2908700"/>
            <a:ext cx="7524000" cy="8916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solidFill>
                  <a:schemeClr val="accent5"/>
                </a:solidFill>
                <a:highlight>
                  <a:srgbClr val="FFFFFF"/>
                </a:highlight>
              </a:rPr>
              <a:t>Lock version - a value that incrementally increases every time an AS record is altered. In practice, this means work cannot and should not continue on the data in question, i.e. your team has to stop work</a:t>
            </a:r>
          </a:p>
          <a:p>
            <a:pPr lvl="0" rtl="0">
              <a:spcBef>
                <a:spcPts val="0"/>
              </a:spcBef>
              <a:buNone/>
            </a:pPr>
            <a:r>
              <a:t/>
            </a:r>
            <a:endParaRPr sz="1100"/>
          </a:p>
        </p:txBody>
      </p:sp>
      <p:pic>
        <p:nvPicPr>
          <p:cNvPr id="1020" name="Shape 1020"/>
          <p:cNvPicPr preferRelativeResize="0"/>
          <p:nvPr/>
        </p:nvPicPr>
        <p:blipFill>
          <a:blip r:embed="rId3">
            <a:alphaModFix/>
          </a:blip>
          <a:stretch>
            <a:fillRect/>
          </a:stretch>
        </p:blipFill>
        <p:spPr>
          <a:xfrm>
            <a:off x="2195462" y="3959675"/>
            <a:ext cx="3762375" cy="7143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0" name="Shape 160"/>
        <p:cNvGrpSpPr/>
        <p:nvPr/>
      </p:nvGrpSpPr>
      <p:grpSpPr>
        <a:xfrm>
          <a:off x="0" y="0"/>
          <a:ext cx="0" cy="0"/>
          <a:chOff x="0" y="0"/>
          <a:chExt cx="0" cy="0"/>
        </a:xfrm>
      </p:grpSpPr>
      <p:sp>
        <p:nvSpPr>
          <p:cNvPr id="161" name="Shape 161"/>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API Possibilities</a:t>
            </a:r>
          </a:p>
        </p:txBody>
      </p:sp>
      <p:sp>
        <p:nvSpPr>
          <p:cNvPr id="162" name="Shape 162"/>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Get data out</a:t>
            </a:r>
          </a:p>
        </p:txBody>
      </p:sp>
      <p:sp>
        <p:nvSpPr>
          <p:cNvPr id="163" name="Shape 163"/>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Do something to it</a:t>
            </a:r>
          </a:p>
        </p:txBody>
      </p:sp>
      <p:sp>
        <p:nvSpPr>
          <p:cNvPr id="164" name="Shape 164"/>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Put it back in</a:t>
            </a:r>
          </a:p>
        </p:txBody>
      </p:sp>
      <p:sp>
        <p:nvSpPr>
          <p:cNvPr id="165" name="Shape 165"/>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6" name="Shape 166"/>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67" name="Shape 167"/>
          <p:cNvSpPr txBox="1"/>
          <p:nvPr/>
        </p:nvSpPr>
        <p:spPr>
          <a:xfrm>
            <a:off x="647300" y="2249900"/>
            <a:ext cx="1677300" cy="22203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JSON</a:t>
            </a:r>
          </a:p>
          <a:p>
            <a:pPr lvl="0" rtl="0" algn="ctr">
              <a:spcBef>
                <a:spcPts val="0"/>
              </a:spcBef>
              <a:buNone/>
            </a:pPr>
            <a:r>
              <a:rPr lang="en">
                <a:latin typeface="Trebuchet MS"/>
                <a:ea typeface="Trebuchet MS"/>
                <a:cs typeface="Trebuchet MS"/>
                <a:sym typeface="Trebuchet MS"/>
              </a:rPr>
              <a:t>MARC21</a:t>
            </a:r>
          </a:p>
          <a:p>
            <a:pPr lvl="0" rtl="0" algn="ctr">
              <a:spcBef>
                <a:spcPts val="0"/>
              </a:spcBef>
              <a:buNone/>
            </a:pPr>
            <a:r>
              <a:rPr lang="en">
                <a:latin typeface="Trebuchet MS"/>
                <a:ea typeface="Trebuchet MS"/>
                <a:cs typeface="Trebuchet MS"/>
                <a:sym typeface="Trebuchet MS"/>
              </a:rPr>
              <a:t>Any standardized data</a:t>
            </a:r>
          </a:p>
          <a:p>
            <a:pPr lvl="0" rtl="0">
              <a:spcBef>
                <a:spcPts val="0"/>
              </a:spcBef>
              <a:buNone/>
            </a:pPr>
            <a:r>
              <a:t/>
            </a:r>
            <a:endParaRPr>
              <a:latin typeface="Trebuchet MS"/>
              <a:ea typeface="Trebuchet MS"/>
              <a:cs typeface="Trebuchet MS"/>
              <a:sym typeface="Trebuchet MS"/>
            </a:endParaRPr>
          </a:p>
        </p:txBody>
      </p:sp>
      <p:sp>
        <p:nvSpPr>
          <p:cNvPr id="168" name="Shape 168"/>
          <p:cNvSpPr txBox="1"/>
          <p:nvPr/>
        </p:nvSpPr>
        <p:spPr>
          <a:xfrm>
            <a:off x="3466125" y="2138550"/>
            <a:ext cx="2380200" cy="23874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Access</a:t>
            </a:r>
          </a:p>
          <a:p>
            <a:pPr lvl="0" rtl="0" algn="ctr">
              <a:spcBef>
                <a:spcPts val="0"/>
              </a:spcBef>
              <a:buNone/>
            </a:pPr>
            <a:r>
              <a:rPr lang="en">
                <a:latin typeface="Trebuchet MS"/>
                <a:ea typeface="Trebuchet MS"/>
                <a:cs typeface="Trebuchet MS"/>
                <a:sym typeface="Trebuchet MS"/>
              </a:rPr>
              <a:t>OpenRefine</a:t>
            </a:r>
          </a:p>
          <a:p>
            <a:pPr lvl="0" rtl="0" algn="ctr">
              <a:spcBef>
                <a:spcPts val="0"/>
              </a:spcBef>
              <a:buNone/>
            </a:pPr>
            <a:r>
              <a:rPr lang="en">
                <a:latin typeface="Trebuchet MS"/>
                <a:ea typeface="Trebuchet MS"/>
                <a:cs typeface="Trebuchet MS"/>
                <a:sym typeface="Trebuchet MS"/>
              </a:rPr>
              <a:t>XSLT</a:t>
            </a:r>
          </a:p>
          <a:p>
            <a:pPr lvl="0" rtl="0" algn="ctr">
              <a:spcBef>
                <a:spcPts val="0"/>
              </a:spcBef>
              <a:buNone/>
            </a:pPr>
            <a:r>
              <a:rPr lang="en">
                <a:latin typeface="Trebuchet MS"/>
                <a:ea typeface="Trebuchet MS"/>
                <a:cs typeface="Trebuchet MS"/>
                <a:sym typeface="Trebuchet MS"/>
              </a:rPr>
              <a:t>Custom script (your choice)</a:t>
            </a:r>
          </a:p>
          <a:p>
            <a:pPr lvl="0" rtl="0" algn="ctr">
              <a:spcBef>
                <a:spcPts val="0"/>
              </a:spcBef>
              <a:buNone/>
            </a:pPr>
            <a:r>
              <a:rPr lang="en">
                <a:latin typeface="Trebuchet MS"/>
                <a:ea typeface="Trebuchet MS"/>
                <a:cs typeface="Trebuchet MS"/>
                <a:sym typeface="Trebuchet MS"/>
              </a:rPr>
              <a:t>Find and Replace</a:t>
            </a:r>
          </a:p>
          <a:p>
            <a:pPr lvl="0" rtl="0" algn="ctr">
              <a:spcBef>
                <a:spcPts val="0"/>
              </a:spcBef>
              <a:buNone/>
            </a:pPr>
            <a:r>
              <a:rPr lang="en">
                <a:latin typeface="Trebuchet MS"/>
                <a:ea typeface="Trebuchet MS"/>
                <a:cs typeface="Trebuchet MS"/>
                <a:sym typeface="Trebuchet MS"/>
              </a:rPr>
              <a:t>Hand encoding, copy and pasting, glue and popsicle sticks, </a:t>
            </a:r>
            <a:r>
              <a:rPr i="1" lang="en">
                <a:latin typeface="Trebuchet MS"/>
                <a:ea typeface="Trebuchet MS"/>
                <a:cs typeface="Trebuchet MS"/>
                <a:sym typeface="Trebuchet MS"/>
              </a:rPr>
              <a:t>whatever it takes!</a:t>
            </a:r>
          </a:p>
        </p:txBody>
      </p:sp>
      <p:sp>
        <p:nvSpPr>
          <p:cNvPr id="169" name="Shape 169"/>
          <p:cNvSpPr txBox="1"/>
          <p:nvPr/>
        </p:nvSpPr>
        <p:spPr>
          <a:xfrm>
            <a:off x="6826700" y="2152475"/>
            <a:ext cx="1915200" cy="1914000"/>
          </a:xfrm>
          <a:prstGeom prst="rect">
            <a:avLst/>
          </a:prstGeom>
          <a:noFill/>
          <a:ln>
            <a:noFill/>
          </a:ln>
        </p:spPr>
        <p:txBody>
          <a:bodyPr anchorCtr="0" anchor="t" bIns="91425" lIns="91425" rIns="91425" tIns="91425">
            <a:noAutofit/>
          </a:bodyPr>
          <a:lstStyle/>
          <a:p>
            <a:pPr lvl="0" rtl="0" algn="ctr">
              <a:spcBef>
                <a:spcPts val="0"/>
              </a:spcBef>
              <a:buNone/>
            </a:pPr>
            <a:r>
              <a:rPr lang="en">
                <a:latin typeface="Trebuchet MS"/>
                <a:ea typeface="Trebuchet MS"/>
                <a:cs typeface="Trebuchet MS"/>
                <a:sym typeface="Trebuchet MS"/>
              </a:rPr>
              <a:t>*needle coming off the record*</a:t>
            </a:r>
          </a:p>
          <a:p>
            <a:pPr lvl="0" rtl="0" algn="ctr">
              <a:spcBef>
                <a:spcPts val="0"/>
              </a:spcBef>
              <a:buNone/>
            </a:pPr>
            <a:r>
              <a:t/>
            </a:r>
            <a:endParaRPr>
              <a:latin typeface="Trebuchet MS"/>
              <a:ea typeface="Trebuchet MS"/>
              <a:cs typeface="Trebuchet MS"/>
              <a:sym typeface="Trebuchet MS"/>
            </a:endParaRPr>
          </a:p>
          <a:p>
            <a:pPr lvl="0" rtl="0" algn="ctr">
              <a:spcBef>
                <a:spcPts val="0"/>
              </a:spcBef>
              <a:buNone/>
            </a:pPr>
            <a:r>
              <a:rPr lang="en">
                <a:latin typeface="Trebuchet MS"/>
                <a:ea typeface="Trebuchet MS"/>
                <a:cs typeface="Trebuchet MS"/>
                <a:sym typeface="Trebuchet MS"/>
              </a:rPr>
              <a:t>This is the tough part.</a:t>
            </a: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24" name="Shape 1024"/>
        <p:cNvGrpSpPr/>
        <p:nvPr/>
      </p:nvGrpSpPr>
      <p:grpSpPr>
        <a:xfrm>
          <a:off x="0" y="0"/>
          <a:ext cx="0" cy="0"/>
          <a:chOff x="0" y="0"/>
          <a:chExt cx="0" cy="0"/>
        </a:xfrm>
      </p:grpSpPr>
      <p:sp>
        <p:nvSpPr>
          <p:cNvPr id="1025" name="Shape 1025"/>
          <p:cNvSpPr txBox="1"/>
          <p:nvPr/>
        </p:nvSpPr>
        <p:spPr>
          <a:xfrm>
            <a:off x="303300" y="1045925"/>
            <a:ext cx="8520600" cy="40977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In your pre-workshop surveys, many of you (understandably) noted applications we didn’t get a chance to cover today, notably:</a:t>
            </a:r>
          </a:p>
          <a:p>
            <a:pPr indent="-228600" lvl="0" marL="457200" rtl="0">
              <a:spcBef>
                <a:spcPts val="0"/>
              </a:spcBef>
              <a:buFont typeface="Trebuchet MS"/>
              <a:buChar char="●"/>
            </a:pPr>
            <a:r>
              <a:rPr b="1" lang="en">
                <a:latin typeface="Trebuchet MS"/>
                <a:ea typeface="Trebuchet MS"/>
                <a:cs typeface="Trebuchet MS"/>
                <a:sym typeface="Trebuchet MS"/>
              </a:rPr>
              <a:t>ILSes</a:t>
            </a:r>
            <a:r>
              <a:rPr lang="en">
                <a:latin typeface="Trebuchet MS"/>
                <a:ea typeface="Trebuchet MS"/>
                <a:cs typeface="Trebuchet MS"/>
                <a:sym typeface="Trebuchet MS"/>
              </a:rPr>
              <a:t> like Voyager;</a:t>
            </a:r>
          </a:p>
          <a:p>
            <a:pPr indent="-228600" lvl="0" marL="457200" rtl="0">
              <a:spcBef>
                <a:spcPts val="0"/>
              </a:spcBef>
              <a:buFont typeface="Trebuchet MS"/>
              <a:buChar char="●"/>
            </a:pPr>
            <a:r>
              <a:rPr b="1" lang="en">
                <a:latin typeface="Trebuchet MS"/>
                <a:ea typeface="Trebuchet MS"/>
                <a:cs typeface="Trebuchet MS"/>
                <a:sym typeface="Trebuchet MS"/>
              </a:rPr>
              <a:t>Digital exhibition</a:t>
            </a:r>
            <a:r>
              <a:rPr lang="en">
                <a:latin typeface="Trebuchet MS"/>
                <a:ea typeface="Trebuchet MS"/>
                <a:cs typeface="Trebuchet MS"/>
                <a:sym typeface="Trebuchet MS"/>
              </a:rPr>
              <a:t> applications like Omeka;</a:t>
            </a:r>
          </a:p>
          <a:p>
            <a:pPr indent="-228600" lvl="0" marL="457200" rtl="0">
              <a:spcBef>
                <a:spcPts val="0"/>
              </a:spcBef>
              <a:buFont typeface="Trebuchet MS"/>
              <a:buChar char="●"/>
            </a:pPr>
            <a:r>
              <a:rPr b="1" lang="en">
                <a:latin typeface="Trebuchet MS"/>
                <a:ea typeface="Trebuchet MS"/>
                <a:cs typeface="Trebuchet MS"/>
                <a:sym typeface="Trebuchet MS"/>
              </a:rPr>
              <a:t>Digital collections/repository</a:t>
            </a:r>
            <a:r>
              <a:rPr lang="en">
                <a:latin typeface="Trebuchet MS"/>
                <a:ea typeface="Trebuchet MS"/>
                <a:cs typeface="Trebuchet MS"/>
                <a:sym typeface="Trebuchet MS"/>
              </a:rPr>
              <a:t> applications like ContentDM or Islandora; and,</a:t>
            </a:r>
          </a:p>
          <a:p>
            <a:pPr indent="-228600" lvl="0" marL="457200" rtl="0">
              <a:spcBef>
                <a:spcPts val="0"/>
              </a:spcBef>
              <a:buFont typeface="Trebuchet MS"/>
              <a:buChar char="●"/>
            </a:pPr>
            <a:r>
              <a:rPr b="1" lang="en">
                <a:latin typeface="Trebuchet MS"/>
                <a:ea typeface="Trebuchet MS"/>
                <a:cs typeface="Trebuchet MS"/>
                <a:sym typeface="Trebuchet MS"/>
              </a:rPr>
              <a:t>Cloud-based sharing applications</a:t>
            </a:r>
            <a:r>
              <a:rPr lang="en">
                <a:latin typeface="Trebuchet MS"/>
                <a:ea typeface="Trebuchet MS"/>
                <a:cs typeface="Trebuchet MS"/>
                <a:sym typeface="Trebuchet MS"/>
              </a:rPr>
              <a:t> like Dropbox/Drive/Box.</a:t>
            </a:r>
          </a:p>
          <a:p>
            <a:pPr lvl="0" rtl="0">
              <a:spcBef>
                <a:spcPts val="0"/>
              </a:spcBef>
              <a:buNone/>
            </a:pPr>
            <a:r>
              <a:t/>
            </a:r>
            <a:endParaRPr sz="1800">
              <a:latin typeface="Trebuchet MS"/>
              <a:ea typeface="Trebuchet MS"/>
              <a:cs typeface="Trebuchet MS"/>
              <a:sym typeface="Trebuchet MS"/>
            </a:endParaRPr>
          </a:p>
          <a:p>
            <a:pPr lvl="0" rtl="0">
              <a:spcBef>
                <a:spcPts val="0"/>
              </a:spcBef>
              <a:buNone/>
            </a:pPr>
            <a:r>
              <a:rPr lang="en" sz="1800">
                <a:latin typeface="Trebuchet MS"/>
                <a:ea typeface="Trebuchet MS"/>
                <a:cs typeface="Trebuchet MS"/>
                <a:sym typeface="Trebuchet MS"/>
              </a:rPr>
              <a:t>While we didn’t work through exercises with these applications today, hopefully you now know the </a:t>
            </a:r>
            <a:r>
              <a:rPr b="1" lang="en" sz="1800">
                <a:latin typeface="Trebuchet MS"/>
                <a:ea typeface="Trebuchet MS"/>
                <a:cs typeface="Trebuchet MS"/>
                <a:sym typeface="Trebuchet MS"/>
              </a:rPr>
              <a:t>steps to take</a:t>
            </a:r>
            <a:r>
              <a:rPr lang="en" sz="1800">
                <a:latin typeface="Trebuchet MS"/>
                <a:ea typeface="Trebuchet MS"/>
                <a:cs typeface="Trebuchet MS"/>
                <a:sym typeface="Trebuchet MS"/>
              </a:rPr>
              <a:t> to do future API work of your own, namely:</a:t>
            </a:r>
          </a:p>
          <a:p>
            <a:pPr indent="-228600" lvl="0" marL="457200" rtl="0">
              <a:spcBef>
                <a:spcPts val="0"/>
              </a:spcBef>
              <a:buFont typeface="Trebuchet MS"/>
              <a:buChar char="●"/>
            </a:pPr>
            <a:r>
              <a:rPr b="1" lang="en">
                <a:latin typeface="Trebuchet MS"/>
                <a:ea typeface="Trebuchet MS"/>
                <a:cs typeface="Trebuchet MS"/>
                <a:sym typeface="Trebuchet MS"/>
              </a:rPr>
              <a:t>Research the API</a:t>
            </a:r>
            <a:r>
              <a:rPr lang="en">
                <a:latin typeface="Trebuchet MS"/>
                <a:ea typeface="Trebuchet MS"/>
                <a:cs typeface="Trebuchet MS"/>
                <a:sym typeface="Trebuchet MS"/>
              </a:rPr>
              <a:t>, including authentication requirements and endpoint documentation;</a:t>
            </a:r>
          </a:p>
          <a:p>
            <a:pPr indent="-228600" lvl="0" marL="457200" rtl="0">
              <a:spcBef>
                <a:spcPts val="0"/>
              </a:spcBef>
              <a:buFont typeface="Trebuchet MS"/>
              <a:buChar char="●"/>
            </a:pPr>
            <a:r>
              <a:rPr lang="en">
                <a:latin typeface="Trebuchet MS"/>
                <a:ea typeface="Trebuchet MS"/>
                <a:cs typeface="Trebuchet MS"/>
                <a:sym typeface="Trebuchet MS"/>
              </a:rPr>
              <a:t>Play around in </a:t>
            </a:r>
            <a:r>
              <a:rPr b="1" lang="en">
                <a:latin typeface="Trebuchet MS"/>
                <a:ea typeface="Trebuchet MS"/>
                <a:cs typeface="Trebuchet MS"/>
                <a:sym typeface="Trebuchet MS"/>
              </a:rPr>
              <a:t>Postman</a:t>
            </a:r>
            <a:r>
              <a:rPr lang="en">
                <a:latin typeface="Trebuchet MS"/>
                <a:ea typeface="Trebuchet MS"/>
                <a:cs typeface="Trebuchet MS"/>
                <a:sym typeface="Trebuchet MS"/>
              </a:rPr>
              <a:t> (or another GUI API application);</a:t>
            </a:r>
          </a:p>
          <a:p>
            <a:pPr indent="-228600" lvl="0" marL="457200" rtl="0">
              <a:spcBef>
                <a:spcPts val="0"/>
              </a:spcBef>
              <a:buFont typeface="Trebuchet MS"/>
              <a:buChar char="●"/>
            </a:pPr>
            <a:r>
              <a:rPr lang="en">
                <a:latin typeface="Trebuchet MS"/>
                <a:ea typeface="Trebuchet MS"/>
                <a:cs typeface="Trebuchet MS"/>
                <a:sym typeface="Trebuchet MS"/>
              </a:rPr>
              <a:t>Determine whether your desired tasks can be accomplished through the </a:t>
            </a:r>
            <a:r>
              <a:rPr b="1" lang="en">
                <a:latin typeface="Trebuchet MS"/>
                <a:ea typeface="Trebuchet MS"/>
                <a:cs typeface="Trebuchet MS"/>
                <a:sym typeface="Trebuchet MS"/>
              </a:rPr>
              <a:t>GUI</a:t>
            </a:r>
            <a:r>
              <a:rPr lang="en">
                <a:latin typeface="Trebuchet MS"/>
                <a:ea typeface="Trebuchet MS"/>
                <a:cs typeface="Trebuchet MS"/>
                <a:sym typeface="Trebuchet MS"/>
              </a:rPr>
              <a:t>, or if you need a </a:t>
            </a:r>
            <a:r>
              <a:rPr b="1" lang="en">
                <a:latin typeface="Trebuchet MS"/>
                <a:ea typeface="Trebuchet MS"/>
                <a:cs typeface="Trebuchet MS"/>
                <a:sym typeface="Trebuchet MS"/>
              </a:rPr>
              <a:t>scripting language</a:t>
            </a:r>
            <a:r>
              <a:rPr lang="en">
                <a:latin typeface="Trebuchet MS"/>
                <a:ea typeface="Trebuchet MS"/>
                <a:cs typeface="Trebuchet MS"/>
                <a:sym typeface="Trebuchet MS"/>
              </a:rPr>
              <a:t>;</a:t>
            </a:r>
          </a:p>
          <a:p>
            <a:pPr indent="-228600" lvl="1" marL="914400" rtl="0">
              <a:spcBef>
                <a:spcPts val="0"/>
              </a:spcBef>
              <a:buFont typeface="Trebuchet MS"/>
              <a:buChar char="○"/>
            </a:pPr>
            <a:r>
              <a:rPr lang="en">
                <a:latin typeface="Trebuchet MS"/>
                <a:ea typeface="Trebuchet MS"/>
                <a:cs typeface="Trebuchet MS"/>
                <a:sym typeface="Trebuchet MS"/>
              </a:rPr>
              <a:t>If the latter, determine if </a:t>
            </a:r>
            <a:r>
              <a:rPr b="1" lang="en">
                <a:latin typeface="Trebuchet MS"/>
                <a:ea typeface="Trebuchet MS"/>
                <a:cs typeface="Trebuchet MS"/>
                <a:sym typeface="Trebuchet MS"/>
              </a:rPr>
              <a:t>someone else has already tackled</a:t>
            </a:r>
            <a:r>
              <a:rPr lang="en">
                <a:latin typeface="Trebuchet MS"/>
                <a:ea typeface="Trebuchet MS"/>
                <a:cs typeface="Trebuchet MS"/>
                <a:sym typeface="Trebuchet MS"/>
              </a:rPr>
              <a:t> your task (for example, on GitHub)</a:t>
            </a:r>
          </a:p>
          <a:p>
            <a:pPr indent="-228600" lvl="0" marL="457200" rtl="0">
              <a:spcBef>
                <a:spcPts val="0"/>
              </a:spcBef>
              <a:buFont typeface="Trebuchet MS"/>
              <a:buChar char="●"/>
            </a:pPr>
            <a:r>
              <a:rPr b="1" lang="en">
                <a:latin typeface="Trebuchet MS"/>
                <a:ea typeface="Trebuchet MS"/>
                <a:cs typeface="Trebuchet MS"/>
                <a:sym typeface="Trebuchet MS"/>
              </a:rPr>
              <a:t>Iteratively test</a:t>
            </a:r>
            <a:r>
              <a:rPr lang="en">
                <a:latin typeface="Trebuchet MS"/>
                <a:ea typeface="Trebuchet MS"/>
                <a:cs typeface="Trebuchet MS"/>
                <a:sym typeface="Trebuchet MS"/>
              </a:rPr>
              <a:t> (in a </a:t>
            </a:r>
            <a:r>
              <a:rPr i="1" lang="en">
                <a:latin typeface="Trebuchet MS"/>
                <a:ea typeface="Trebuchet MS"/>
                <a:cs typeface="Trebuchet MS"/>
                <a:sym typeface="Trebuchet MS"/>
              </a:rPr>
              <a:t>non-Production environment</a:t>
            </a:r>
            <a:r>
              <a:rPr lang="en">
                <a:latin typeface="Trebuchet MS"/>
                <a:ea typeface="Trebuchet MS"/>
                <a:cs typeface="Trebuchet MS"/>
                <a:sym typeface="Trebuchet MS"/>
              </a:rPr>
              <a:t>!)</a:t>
            </a:r>
          </a:p>
          <a:p>
            <a:pPr indent="-228600" lvl="0" marL="457200" rtl="0">
              <a:spcBef>
                <a:spcPts val="0"/>
              </a:spcBef>
              <a:buFont typeface="Trebuchet MS"/>
              <a:buChar char="●"/>
            </a:pPr>
            <a:r>
              <a:rPr b="1" lang="en">
                <a:latin typeface="Trebuchet MS"/>
                <a:ea typeface="Trebuchet MS"/>
                <a:cs typeface="Trebuchet MS"/>
                <a:sym typeface="Trebuchet MS"/>
              </a:rPr>
              <a:t>Profit!</a:t>
            </a:r>
          </a:p>
        </p:txBody>
      </p:sp>
      <p:sp>
        <p:nvSpPr>
          <p:cNvPr id="1026" name="Shape 1026"/>
          <p:cNvSpPr txBox="1"/>
          <p:nvPr>
            <p:ph type="title"/>
          </p:nvPr>
        </p:nvSpPr>
        <p:spPr>
          <a:xfrm>
            <a:off x="303300" y="259175"/>
            <a:ext cx="8520600" cy="711900"/>
          </a:xfrm>
          <a:prstGeom prst="rect">
            <a:avLst/>
          </a:prstGeom>
          <a:solidFill>
            <a:srgbClr val="674EA7"/>
          </a:solidFill>
        </p:spPr>
        <p:txBody>
          <a:bodyPr anchorCtr="0" anchor="t" bIns="91425" lIns="91425" rIns="91425" tIns="91425">
            <a:noAutofit/>
          </a:bodyPr>
          <a:lstStyle/>
          <a:p>
            <a:pPr lvl="0" rtl="0">
              <a:spcBef>
                <a:spcPts val="0"/>
              </a:spcBef>
              <a:buNone/>
            </a:pPr>
            <a:r>
              <a:rPr lang="en">
                <a:solidFill>
                  <a:srgbClr val="FFFFFF"/>
                </a:solidFill>
              </a:rPr>
              <a:t>Icing: What about XYZ application?</a:t>
            </a:r>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9900"/>
        </a:solidFill>
      </p:bgPr>
    </p:bg>
    <p:spTree>
      <p:nvGrpSpPr>
        <p:cNvPr id="1030" name="Shape 1030"/>
        <p:cNvGrpSpPr/>
        <p:nvPr/>
      </p:nvGrpSpPr>
      <p:grpSpPr>
        <a:xfrm>
          <a:off x="0" y="0"/>
          <a:ext cx="0" cy="0"/>
          <a:chOff x="0" y="0"/>
          <a:chExt cx="0" cy="0"/>
        </a:xfrm>
      </p:grpSpPr>
      <p:sp>
        <p:nvSpPr>
          <p:cNvPr id="1031" name="Shape 1031"/>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Wrap up!</a:t>
            </a: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35" name="Shape 1035"/>
        <p:cNvGrpSpPr/>
        <p:nvPr/>
      </p:nvGrpSpPr>
      <p:grpSpPr>
        <a:xfrm>
          <a:off x="0" y="0"/>
          <a:ext cx="0" cy="0"/>
          <a:chOff x="0" y="0"/>
          <a:chExt cx="0" cy="0"/>
        </a:xfrm>
      </p:grpSpPr>
      <p:sp>
        <p:nvSpPr>
          <p:cNvPr id="1036" name="Shape 1036"/>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sz="2400"/>
              <a:t>Blasting away your Vagrant box</a:t>
            </a:r>
          </a:p>
        </p:txBody>
      </p:sp>
      <p:sp>
        <p:nvSpPr>
          <p:cNvPr id="1037" name="Shape 1037"/>
          <p:cNvSpPr txBox="1"/>
          <p:nvPr/>
        </p:nvSpPr>
        <p:spPr>
          <a:xfrm>
            <a:off x="299650" y="898925"/>
            <a:ext cx="8435700" cy="38757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Do the following in Terminal/Cygwin:</a:t>
            </a:r>
          </a:p>
          <a:p>
            <a:pPr lvl="0">
              <a:spcBef>
                <a:spcPts val="0"/>
              </a:spcBef>
              <a:buNone/>
            </a:pPr>
            <a:r>
              <a:t/>
            </a:r>
            <a:endParaRPr sz="1800">
              <a:latin typeface="Trebuchet MS"/>
              <a:ea typeface="Trebuchet MS"/>
              <a:cs typeface="Trebuchet MS"/>
              <a:sym typeface="Trebuchet MS"/>
            </a:endParaRPr>
          </a:p>
          <a:p>
            <a:pPr indent="-342900" lvl="0" marL="457200" rtl="0">
              <a:spcBef>
                <a:spcPts val="0"/>
              </a:spcBef>
              <a:buSzPct val="100000"/>
              <a:buFont typeface="Trebuchet MS"/>
              <a:buAutoNum type="arabicPeriod"/>
            </a:pPr>
            <a:r>
              <a:rPr lang="en" sz="1800">
                <a:latin typeface="Trebuchet MS"/>
                <a:ea typeface="Trebuchet MS"/>
                <a:cs typeface="Trebuchet MS"/>
                <a:sym typeface="Trebuchet MS"/>
              </a:rPr>
              <a:t>Type </a:t>
            </a:r>
            <a:r>
              <a:rPr lang="en" sz="1800">
                <a:highlight>
                  <a:srgbClr val="C9DAF8"/>
                </a:highlight>
                <a:latin typeface="Consolas"/>
                <a:ea typeface="Consolas"/>
                <a:cs typeface="Consolas"/>
                <a:sym typeface="Consolas"/>
              </a:rPr>
              <a:t>vagrant destroy</a:t>
            </a:r>
            <a:r>
              <a:rPr lang="en" sz="1800">
                <a:latin typeface="Trebuchet MS"/>
                <a:ea typeface="Trebuchet MS"/>
                <a:cs typeface="Trebuchet MS"/>
                <a:sym typeface="Trebuchet MS"/>
              </a:rPr>
              <a:t> and confirm the command by typing </a:t>
            </a:r>
            <a:r>
              <a:rPr lang="en" sz="1800">
                <a:highlight>
                  <a:srgbClr val="C9DAF8"/>
                </a:highlight>
                <a:latin typeface="Consolas"/>
                <a:ea typeface="Consolas"/>
                <a:cs typeface="Consolas"/>
                <a:sym typeface="Consolas"/>
              </a:rPr>
              <a:t>y</a:t>
            </a:r>
            <a:r>
              <a:rPr lang="en" sz="1800">
                <a:latin typeface="Trebuchet MS"/>
                <a:ea typeface="Trebuchet MS"/>
                <a:cs typeface="Trebuchet MS"/>
                <a:sym typeface="Trebuchet MS"/>
              </a:rPr>
              <a:t> when prompted</a:t>
            </a:r>
          </a:p>
          <a:p>
            <a:pPr indent="-342900" lvl="1" marL="914400" rtl="0">
              <a:spcBef>
                <a:spcPts val="0"/>
              </a:spcBef>
              <a:buSzPct val="100000"/>
              <a:buFont typeface="Trebuchet MS"/>
              <a:buAutoNum type="alphaLcPeriod"/>
            </a:pPr>
            <a:r>
              <a:rPr lang="en" sz="1800">
                <a:latin typeface="Trebuchet MS"/>
                <a:ea typeface="Trebuchet MS"/>
                <a:cs typeface="Trebuchet MS"/>
                <a:sym typeface="Trebuchet MS"/>
              </a:rPr>
              <a:t>“Destroying” is equivalent to hitting “shut down” on your computer; the computer is still sitting on your desk with your work saved, but it is powered off.</a:t>
            </a:r>
          </a:p>
          <a:p>
            <a:pPr indent="-342900" lvl="0" marL="457200" rtl="0">
              <a:spcBef>
                <a:spcPts val="0"/>
              </a:spcBef>
              <a:buClr>
                <a:schemeClr val="dk2"/>
              </a:buClr>
              <a:buSzPct val="100000"/>
              <a:buAutoNum type="arabicPeriod"/>
            </a:pPr>
            <a:r>
              <a:rPr lang="en" sz="1800">
                <a:latin typeface="Trebuchet MS"/>
                <a:ea typeface="Trebuchet MS"/>
                <a:cs typeface="Trebuchet MS"/>
                <a:sym typeface="Trebuchet MS"/>
              </a:rPr>
              <a:t>Type</a:t>
            </a:r>
            <a:r>
              <a:rPr lang="en" sz="1800">
                <a:solidFill>
                  <a:schemeClr val="dk2"/>
                </a:solidFill>
                <a:latin typeface="Trebuchet MS"/>
                <a:ea typeface="Trebuchet MS"/>
                <a:cs typeface="Trebuchet MS"/>
                <a:sym typeface="Trebuchet MS"/>
              </a:rPr>
              <a:t> </a:t>
            </a:r>
            <a:r>
              <a:rPr lang="en" sz="1800">
                <a:solidFill>
                  <a:schemeClr val="dk2"/>
                </a:solidFill>
                <a:highlight>
                  <a:srgbClr val="C9DAF8"/>
                </a:highlight>
                <a:latin typeface="Consolas"/>
                <a:ea typeface="Consolas"/>
                <a:cs typeface="Consolas"/>
                <a:sym typeface="Consolas"/>
              </a:rPr>
              <a:t>vagrant box remove aspace</a:t>
            </a:r>
            <a:r>
              <a:rPr lang="en" sz="1800">
                <a:solidFill>
                  <a:schemeClr val="dk2"/>
                </a:solidFill>
                <a:latin typeface="Trebuchet MS"/>
                <a:ea typeface="Trebuchet MS"/>
                <a:cs typeface="Trebuchet MS"/>
                <a:sym typeface="Trebuchet MS"/>
              </a:rPr>
              <a:t> to remove the box completely</a:t>
            </a:r>
          </a:p>
          <a:p>
            <a:pPr indent="-342900" lvl="1" marL="914400" rtl="0">
              <a:spcBef>
                <a:spcPts val="0"/>
              </a:spcBef>
              <a:buSzPct val="100000"/>
              <a:buFont typeface="Trebuchet MS"/>
              <a:buAutoNum type="alphaLcPeriod"/>
            </a:pPr>
            <a:r>
              <a:rPr lang="en" sz="1800">
                <a:latin typeface="Trebuchet MS"/>
                <a:ea typeface="Trebuchet MS"/>
                <a:cs typeface="Trebuchet MS"/>
                <a:sym typeface="Trebuchet MS"/>
              </a:rPr>
              <a:t>If “destroying” a box is like shutting down, “removing” a box is like taking a time machine back to the day you first cut the shrink wrap on your brand new computer.  All work you have done in the virtual environment will be lost, but, once the box is re-added and upped again, you will be back to the exact version we shared with you here.</a:t>
            </a: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1" name="Shape 1041"/>
        <p:cNvGrpSpPr/>
        <p:nvPr/>
      </p:nvGrpSpPr>
      <p:grpSpPr>
        <a:xfrm>
          <a:off x="0" y="0"/>
          <a:ext cx="0" cy="0"/>
          <a:chOff x="0" y="0"/>
          <a:chExt cx="0" cy="0"/>
        </a:xfrm>
      </p:grpSpPr>
      <p:sp>
        <p:nvSpPr>
          <p:cNvPr id="1042" name="Shape 1042"/>
          <p:cNvSpPr txBox="1"/>
          <p:nvPr>
            <p:ph type="title"/>
          </p:nvPr>
        </p:nvSpPr>
        <p:spPr>
          <a:xfrm>
            <a:off x="303300" y="182975"/>
            <a:ext cx="8520600" cy="639600"/>
          </a:xfrm>
          <a:prstGeom prst="rect">
            <a:avLst/>
          </a:prstGeom>
        </p:spPr>
        <p:txBody>
          <a:bodyPr anchorCtr="0" anchor="t" bIns="91425" lIns="91425" rIns="91425" tIns="91425">
            <a:noAutofit/>
          </a:bodyPr>
          <a:lstStyle/>
          <a:p>
            <a:pPr lvl="0">
              <a:spcBef>
                <a:spcPts val="0"/>
              </a:spcBef>
              <a:buNone/>
            </a:pPr>
            <a:r>
              <a:rPr lang="en"/>
              <a:t>Thanks!</a:t>
            </a:r>
          </a:p>
        </p:txBody>
      </p:sp>
      <p:sp>
        <p:nvSpPr>
          <p:cNvPr id="1043" name="Shape 1043"/>
          <p:cNvSpPr txBox="1"/>
          <p:nvPr/>
        </p:nvSpPr>
        <p:spPr>
          <a:xfrm>
            <a:off x="621600" y="874325"/>
            <a:ext cx="7900800" cy="4142700"/>
          </a:xfrm>
          <a:prstGeom prst="rect">
            <a:avLst/>
          </a:prstGeom>
          <a:noFill/>
          <a:ln>
            <a:noFill/>
          </a:ln>
        </p:spPr>
        <p:txBody>
          <a:bodyPr anchorCtr="0" anchor="t" bIns="91425" lIns="91425" rIns="91425" tIns="91425">
            <a:noAutofit/>
          </a:bodyPr>
          <a:lstStyle/>
          <a:p>
            <a:pPr lvl="0">
              <a:spcBef>
                <a:spcPts val="0"/>
              </a:spcBef>
              <a:buClr>
                <a:schemeClr val="dk2"/>
              </a:buClr>
              <a:buFont typeface="Arial"/>
              <a:buNone/>
            </a:pPr>
            <a:r>
              <a:rPr lang="en">
                <a:solidFill>
                  <a:schemeClr val="dk2"/>
                </a:solidFill>
                <a:latin typeface="Trebuchet MS"/>
                <a:ea typeface="Trebuchet MS"/>
                <a:cs typeface="Trebuchet MS"/>
                <a:sym typeface="Trebuchet MS"/>
              </a:rPr>
              <a:t>The Vagrant developed for this workshop was adapted by Lora Davis from </a:t>
            </a:r>
            <a:r>
              <a:rPr b="1" lang="en">
                <a:solidFill>
                  <a:schemeClr val="dk2"/>
                </a:solidFill>
                <a:latin typeface="Trebuchet MS"/>
                <a:ea typeface="Trebuchet MS"/>
                <a:cs typeface="Trebuchet MS"/>
                <a:sym typeface="Trebuchet MS"/>
              </a:rPr>
              <a:t>Dallas Pillen</a:t>
            </a:r>
            <a:r>
              <a:rPr lang="en">
                <a:solidFill>
                  <a:schemeClr val="dk2"/>
                </a:solidFill>
                <a:latin typeface="Trebuchet MS"/>
                <a:ea typeface="Trebuchet MS"/>
                <a:cs typeface="Trebuchet MS"/>
                <a:sym typeface="Trebuchet MS"/>
              </a:rPr>
              <a:t>’s </a:t>
            </a:r>
            <a:r>
              <a:rPr i="1" lang="en">
                <a:solidFill>
                  <a:schemeClr val="dk2"/>
                </a:solidFill>
                <a:latin typeface="Trebuchet MS"/>
                <a:ea typeface="Trebuchet MS"/>
                <a:cs typeface="Trebuchet MS"/>
                <a:sym typeface="Trebuchet MS"/>
              </a:rPr>
              <a:t>Archivagrant</a:t>
            </a:r>
            <a:r>
              <a:rPr lang="en">
                <a:solidFill>
                  <a:schemeClr val="dk2"/>
                </a:solidFill>
                <a:latin typeface="Trebuchet MS"/>
                <a:ea typeface="Trebuchet MS"/>
                <a:cs typeface="Trebuchet MS"/>
                <a:sym typeface="Trebuchet MS"/>
              </a:rPr>
              <a:t>. See his blog post for more information: </a:t>
            </a:r>
            <a:r>
              <a:rPr lang="en" u="sng">
                <a:solidFill>
                  <a:schemeClr val="hlink"/>
                </a:solidFill>
                <a:latin typeface="Trebuchet MS"/>
                <a:ea typeface="Trebuchet MS"/>
                <a:cs typeface="Trebuchet MS"/>
                <a:sym typeface="Trebuchet MS"/>
                <a:hlinkClick r:id="rId3"/>
              </a:rPr>
              <a:t>http://archival-integration.blogspot.com/2016/01/archivesspace-vagrant-archivagrant.html</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Additional Vagrant advice was offered by </a:t>
            </a:r>
            <a:r>
              <a:rPr b="1" lang="en">
                <a:solidFill>
                  <a:schemeClr val="dk2"/>
                </a:solidFill>
                <a:latin typeface="Trebuchet MS"/>
                <a:ea typeface="Trebuchet MS"/>
                <a:cs typeface="Trebuchet MS"/>
                <a:sym typeface="Trebuchet MS"/>
              </a:rPr>
              <a:t>Francis Kayiwa</a:t>
            </a:r>
            <a:r>
              <a:rPr lang="en">
                <a:solidFill>
                  <a:schemeClr val="dk2"/>
                </a:solidFill>
                <a:latin typeface="Trebuchet MS"/>
                <a:ea typeface="Trebuchet MS"/>
                <a:cs typeface="Trebuchet MS"/>
                <a:sym typeface="Trebuchet MS"/>
              </a:rPr>
              <a:t>.</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The inspiration (if not the flawed code) for the ArchiveIt-ArchivesSpace exercise comes from the fantastic work of </a:t>
            </a:r>
            <a:r>
              <a:rPr b="1" lang="en">
                <a:solidFill>
                  <a:schemeClr val="dk2"/>
                </a:solidFill>
                <a:latin typeface="Trebuchet MS"/>
                <a:ea typeface="Trebuchet MS"/>
                <a:cs typeface="Trebuchet MS"/>
                <a:sym typeface="Trebuchet MS"/>
              </a:rPr>
              <a:t>Greg Wiedeman</a:t>
            </a:r>
            <a:r>
              <a:rPr lang="en">
                <a:solidFill>
                  <a:schemeClr val="dk2"/>
                </a:solidFill>
                <a:latin typeface="Trebuchet MS"/>
                <a:ea typeface="Trebuchet MS"/>
                <a:cs typeface="Trebuchet MS"/>
                <a:sym typeface="Trebuchet MS"/>
              </a:rPr>
              <a:t>.  Check it out on GitHub: </a:t>
            </a:r>
            <a:r>
              <a:rPr lang="en" u="sng">
                <a:solidFill>
                  <a:schemeClr val="hlink"/>
                </a:solidFill>
                <a:latin typeface="Trebuchet MS"/>
                <a:ea typeface="Trebuchet MS"/>
                <a:cs typeface="Trebuchet MS"/>
                <a:sym typeface="Trebuchet MS"/>
                <a:hlinkClick r:id="rId4"/>
              </a:rPr>
              <a:t>https://github.com/UAlbanyArchives/ASpace_WebArchives</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Thanks to </a:t>
            </a:r>
            <a:r>
              <a:rPr b="1" lang="en">
                <a:solidFill>
                  <a:schemeClr val="dk2"/>
                </a:solidFill>
                <a:latin typeface="Trebuchet MS"/>
                <a:ea typeface="Trebuchet MS"/>
                <a:cs typeface="Trebuchet MS"/>
                <a:sym typeface="Trebuchet MS"/>
              </a:rPr>
              <a:t>Eric Hanson</a:t>
            </a:r>
            <a:r>
              <a:rPr lang="en">
                <a:solidFill>
                  <a:schemeClr val="dk2"/>
                </a:solidFill>
                <a:latin typeface="Trebuchet MS"/>
                <a:ea typeface="Trebuchet MS"/>
                <a:cs typeface="Trebuchet MS"/>
                <a:sym typeface="Trebuchet MS"/>
              </a:rPr>
              <a:t>, Metadata Librarian at JHU, for his troubleshooting and all-around good spirits (YAY ERIC!)</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Several of these concepts and/or exercises were tested on JHU Sheridan Libraries’ staff, including NDSR Resident </a:t>
            </a:r>
            <a:r>
              <a:rPr b="1" lang="en">
                <a:solidFill>
                  <a:schemeClr val="dk2"/>
                </a:solidFill>
                <a:latin typeface="Trebuchet MS"/>
                <a:ea typeface="Trebuchet MS"/>
                <a:cs typeface="Trebuchet MS"/>
                <a:sym typeface="Trebuchet MS"/>
              </a:rPr>
              <a:t>Elizabeth England</a:t>
            </a:r>
            <a:r>
              <a:rPr lang="en">
                <a:solidFill>
                  <a:schemeClr val="dk2"/>
                </a:solidFill>
                <a:latin typeface="Trebuchet MS"/>
                <a:ea typeface="Trebuchet MS"/>
                <a:cs typeface="Trebuchet MS"/>
                <a:sym typeface="Trebuchet MS"/>
              </a:rPr>
              <a:t>.</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Anyone who has ever shared help/advice/support on blogs/listservs/bar stools who are too numerous to fully name (but we’ll try in person if you ask us to!).</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 </a:t>
            </a:r>
          </a:p>
          <a:p>
            <a:pPr lv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173" name="Shape 173"/>
        <p:cNvGrpSpPr/>
        <p:nvPr/>
      </p:nvGrpSpPr>
      <p:grpSpPr>
        <a:xfrm>
          <a:off x="0" y="0"/>
          <a:ext cx="0" cy="0"/>
          <a:chOff x="0" y="0"/>
          <a:chExt cx="0" cy="0"/>
        </a:xfrm>
      </p:grpSpPr>
      <p:sp>
        <p:nvSpPr>
          <p:cNvPr id="174" name="Shape 174"/>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8" name="Shape 178"/>
        <p:cNvGrpSpPr/>
        <p:nvPr/>
      </p:nvGrpSpPr>
      <p:grpSpPr>
        <a:xfrm>
          <a:off x="0" y="0"/>
          <a:ext cx="0" cy="0"/>
          <a:chOff x="0" y="0"/>
          <a:chExt cx="0" cy="0"/>
        </a:xfrm>
      </p:grpSpPr>
      <p:sp>
        <p:nvSpPr>
          <p:cNvPr id="179" name="Shape 179"/>
          <p:cNvSpPr txBox="1"/>
          <p:nvPr>
            <p:ph type="title"/>
          </p:nvPr>
        </p:nvSpPr>
        <p:spPr>
          <a:xfrm>
            <a:off x="406425" y="1806825"/>
            <a:ext cx="8296800" cy="1542000"/>
          </a:xfrm>
          <a:prstGeom prst="rect">
            <a:avLst/>
          </a:prstGeom>
        </p:spPr>
        <p:txBody>
          <a:bodyPr anchorCtr="0" anchor="ctr" bIns="91425" lIns="91425" rIns="91425" tIns="91425">
            <a:noAutofit/>
          </a:bodyPr>
          <a:lstStyle/>
          <a:p>
            <a:pPr lvl="0">
              <a:spcBef>
                <a:spcPts val="0"/>
              </a:spcBef>
              <a:buNone/>
            </a:pPr>
            <a:r>
              <a:rPr lang="en" sz="7200"/>
              <a:t>Setting up your tech:</a:t>
            </a:r>
            <a:br>
              <a:rPr lang="en" sz="7200"/>
            </a:br>
            <a:r>
              <a:rPr lang="en"/>
              <a:t>A long-ish pitstop</a:t>
            </a:r>
          </a:p>
          <a:p>
            <a:pPr lvl="0">
              <a:spcBef>
                <a:spcPts val="0"/>
              </a:spcBef>
              <a:buNone/>
            </a:pPr>
            <a:r>
              <a:t/>
            </a:r>
            <a:endParaRPr/>
          </a:p>
          <a:p>
            <a:pPr lvl="0" rtl="0">
              <a:spcBef>
                <a:spcPts val="0"/>
              </a:spcBef>
              <a:buNone/>
            </a:pPr>
            <a:r>
              <a:rPr b="0" lang="en" sz="2400"/>
              <a:t>(We promise you’re in the right workshop)</a:t>
            </a: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183" name="Shape 183"/>
        <p:cNvGrpSpPr/>
        <p:nvPr/>
      </p:nvGrpSpPr>
      <p:grpSpPr>
        <a:xfrm>
          <a:off x="0" y="0"/>
          <a:ext cx="0" cy="0"/>
          <a:chOff x="0" y="0"/>
          <a:chExt cx="0" cy="0"/>
        </a:xfrm>
      </p:grpSpPr>
      <p:sp>
        <p:nvSpPr>
          <p:cNvPr id="184" name="Shape 184"/>
          <p:cNvSpPr txBox="1"/>
          <p:nvPr>
            <p:ph type="title"/>
          </p:nvPr>
        </p:nvSpPr>
        <p:spPr>
          <a:xfrm>
            <a:off x="418387" y="587625"/>
            <a:ext cx="8296800" cy="12339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pitstop:</a:t>
            </a:r>
          </a:p>
          <a:p>
            <a:pPr lvl="0" rtl="0">
              <a:spcBef>
                <a:spcPts val="0"/>
              </a:spcBef>
              <a:buNone/>
            </a:pPr>
            <a:r>
              <a:rPr lang="en" sz="3600">
                <a:solidFill>
                  <a:srgbClr val="FFFFFF"/>
                </a:solidFill>
              </a:rPr>
              <a:t>The (FREE) Applications</a:t>
            </a:r>
          </a:p>
        </p:txBody>
      </p:sp>
      <p:sp>
        <p:nvSpPr>
          <p:cNvPr id="185" name="Shape 185"/>
          <p:cNvSpPr txBox="1"/>
          <p:nvPr/>
        </p:nvSpPr>
        <p:spPr>
          <a:xfrm>
            <a:off x="194625" y="1835675"/>
            <a:ext cx="8850600" cy="2916300"/>
          </a:xfrm>
          <a:prstGeom prst="rect">
            <a:avLst/>
          </a:prstGeom>
          <a:noFill/>
          <a:ln>
            <a:noFill/>
          </a:ln>
        </p:spPr>
        <p:txBody>
          <a:bodyPr anchorCtr="0" anchor="t" bIns="91425" lIns="91425" rIns="91425" tIns="91425">
            <a:noAutofit/>
          </a:bodyPr>
          <a:lstStyle/>
          <a:p>
            <a:pPr indent="-3175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Atom</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text editor that is handy for interacting with JSON, scripts, and all sorts of structured data</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Can utilize additional packages to customize to your needs (e.g. a JSON “linter”)</a:t>
            </a:r>
          </a:p>
          <a:p>
            <a:pPr indent="-2286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Postman</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GUI application for interacting with APIs</a:t>
            </a:r>
          </a:p>
          <a:p>
            <a:pPr indent="-2286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VirtualBox</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virtualization application that lets you run another machine (a “guest) within your existing computer (the “host”)</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We’re not using this in this workshop other than as a dependency for Vagrant, but you should check it out!</a:t>
            </a:r>
          </a:p>
          <a:p>
            <a:pPr indent="-228600" lvl="0" marL="4572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Vagrant</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A way to build and manage a virtual machine</a:t>
            </a:r>
          </a:p>
          <a:p>
            <a:pPr indent="-228600" lvl="1" marL="914400" marR="0" rtl="0" algn="l">
              <a:lnSpc>
                <a:spcPct val="100000"/>
              </a:lnSpc>
              <a:spcBef>
                <a:spcPts val="0"/>
              </a:spcBef>
              <a:spcAft>
                <a:spcPts val="0"/>
              </a:spcAft>
              <a:buClr>
                <a:srgbClr val="FFFFFF"/>
              </a:buClr>
              <a:buFont typeface="Trebuchet MS"/>
              <a:buChar char="○"/>
            </a:pPr>
            <a:r>
              <a:rPr b="1" lang="en">
                <a:solidFill>
                  <a:srgbClr val="FFFFFF"/>
                </a:solidFill>
                <a:latin typeface="Trebuchet MS"/>
                <a:ea typeface="Trebuchet MS"/>
                <a:cs typeface="Trebuchet MS"/>
                <a:sym typeface="Trebuchet MS"/>
              </a:rPr>
              <a:t>We’re using it to set you all up with a test instance of ArchivesSpace</a:t>
            </a:r>
          </a:p>
          <a:p>
            <a:pPr indent="0" lvl="0" marL="0" rtl="0">
              <a:spcBef>
                <a:spcPts val="0"/>
              </a:spcBef>
              <a:buNone/>
            </a:pPr>
            <a:r>
              <a:t/>
            </a:r>
            <a:endParaRPr b="1">
              <a:solidFill>
                <a:srgbClr val="FFFFFF"/>
              </a:solidFill>
              <a:latin typeface="Trebuchet MS"/>
              <a:ea typeface="Trebuchet MS"/>
              <a:cs typeface="Trebuchet MS"/>
              <a:sym typeface="Trebuchet MS"/>
            </a:endParaRP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pic>
        <p:nvPicPr>
          <p:cNvPr descr="d8548f4ce56f1599.png" id="186" name="Shape 186"/>
          <p:cNvPicPr preferRelativeResize="0"/>
          <p:nvPr/>
        </p:nvPicPr>
        <p:blipFill>
          <a:blip r:embed="rId3">
            <a:alphaModFix/>
          </a:blip>
          <a:stretch>
            <a:fillRect/>
          </a:stretch>
        </p:blipFill>
        <p:spPr>
          <a:xfrm>
            <a:off x="189800" y="1712975"/>
            <a:ext cx="502874" cy="502874"/>
          </a:xfrm>
          <a:prstGeom prst="rect">
            <a:avLst/>
          </a:prstGeom>
          <a:noFill/>
          <a:ln>
            <a:noFill/>
          </a:ln>
        </p:spPr>
      </p:pic>
      <p:pic>
        <p:nvPicPr>
          <p:cNvPr id="187" name="Shape 187"/>
          <p:cNvPicPr preferRelativeResize="0"/>
          <p:nvPr/>
        </p:nvPicPr>
        <p:blipFill>
          <a:blip r:embed="rId4">
            <a:alphaModFix/>
          </a:blip>
          <a:stretch>
            <a:fillRect/>
          </a:stretch>
        </p:blipFill>
        <p:spPr>
          <a:xfrm>
            <a:off x="155898" y="2377752"/>
            <a:ext cx="502874" cy="502896"/>
          </a:xfrm>
          <a:prstGeom prst="rect">
            <a:avLst/>
          </a:prstGeom>
          <a:noFill/>
          <a:ln>
            <a:noFill/>
          </a:ln>
        </p:spPr>
      </p:pic>
      <p:pic>
        <p:nvPicPr>
          <p:cNvPr id="188" name="Shape 188"/>
          <p:cNvPicPr preferRelativeResize="0"/>
          <p:nvPr/>
        </p:nvPicPr>
        <p:blipFill>
          <a:blip r:embed="rId5">
            <a:alphaModFix/>
          </a:blip>
          <a:stretch>
            <a:fillRect/>
          </a:stretch>
        </p:blipFill>
        <p:spPr>
          <a:xfrm>
            <a:off x="130525" y="2956850"/>
            <a:ext cx="621425" cy="621425"/>
          </a:xfrm>
          <a:prstGeom prst="rect">
            <a:avLst/>
          </a:prstGeom>
          <a:noFill/>
          <a:ln>
            <a:noFill/>
          </a:ln>
        </p:spPr>
      </p:pic>
      <p:pic>
        <p:nvPicPr>
          <p:cNvPr id="189" name="Shape 189"/>
          <p:cNvPicPr preferRelativeResize="0"/>
          <p:nvPr/>
        </p:nvPicPr>
        <p:blipFill>
          <a:blip r:embed="rId6">
            <a:alphaModFix/>
          </a:blip>
          <a:stretch>
            <a:fillRect/>
          </a:stretch>
        </p:blipFill>
        <p:spPr>
          <a:xfrm>
            <a:off x="189800" y="3818900"/>
            <a:ext cx="502875" cy="502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193" name="Shape 193"/>
        <p:cNvGrpSpPr/>
        <p:nvPr/>
      </p:nvGrpSpPr>
      <p:grpSpPr>
        <a:xfrm>
          <a:off x="0" y="0"/>
          <a:ext cx="0" cy="0"/>
          <a:chOff x="0" y="0"/>
          <a:chExt cx="0" cy="0"/>
        </a:xfrm>
      </p:grpSpPr>
      <p:sp>
        <p:nvSpPr>
          <p:cNvPr id="194" name="Shape 194"/>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Technical</a:t>
            </a:r>
            <a:r>
              <a:rPr lang="en">
                <a:solidFill>
                  <a:srgbClr val="FFFFFF"/>
                </a:solidFill>
              </a:rPr>
              <a:t> pitstop:</a:t>
            </a:r>
          </a:p>
          <a:p>
            <a:pPr lvl="0" rtl="0">
              <a:spcBef>
                <a:spcPts val="0"/>
              </a:spcBef>
              <a:buNone/>
            </a:pPr>
            <a:r>
              <a:rPr lang="en">
                <a:solidFill>
                  <a:srgbClr val="FFFFFF"/>
                </a:solidFill>
              </a:rPr>
              <a:t>The Command Line</a:t>
            </a:r>
          </a:p>
        </p:txBody>
      </p:sp>
      <p:sp>
        <p:nvSpPr>
          <p:cNvPr id="195" name="Shape 195"/>
          <p:cNvSpPr txBox="1"/>
          <p:nvPr/>
        </p:nvSpPr>
        <p:spPr>
          <a:xfrm>
            <a:off x="411637" y="2064275"/>
            <a:ext cx="8310300" cy="29163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While this is NOT the purpose of this workshop, we need to pause to learn a few very quick things about navigating the command line</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For a fuller introduction to navigating the command line, see: </a:t>
            </a:r>
            <a:r>
              <a:rPr b="1" lang="en" u="sng">
                <a:solidFill>
                  <a:schemeClr val="hlink"/>
                </a:solidFill>
                <a:latin typeface="Trebuchet MS"/>
                <a:ea typeface="Trebuchet MS"/>
                <a:cs typeface="Trebuchet MS"/>
                <a:sym typeface="Trebuchet MS"/>
                <a:hlinkClick r:id="rId3"/>
              </a:rPr>
              <a:t>https://www.codecademy.com/learn/learn-the-command-line</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Common commands we will use today:</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up arrow - shortcut to repeat the last command</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ls - “listing,” or “tell me what’s in this directory” </a:t>
            </a:r>
          </a:p>
          <a:p>
            <a:pPr indent="-228600" lvl="2" marL="13716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(Note: This works for Windows users today because we’re using a Unix emulator, Cygwin.  Natively, Windows users should use “dir.”</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cd - “change directory,” or “let’s move somewhere else”</a:t>
            </a:r>
          </a:p>
          <a:p>
            <a:pPr indent="-228600" lvl="1" marL="9144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pwd - “print working directory,” or “tell me exactly where I am”</a:t>
            </a:r>
          </a:p>
          <a:p>
            <a:pPr indent="0" lvl="0" marL="0" rtl="0">
              <a:spcBef>
                <a:spcPts val="0"/>
              </a:spcBef>
              <a:buNone/>
            </a:pPr>
            <a:r>
              <a:t/>
            </a:r>
            <a:endParaRPr b="1">
              <a:solidFill>
                <a:srgbClr val="FFFFFF"/>
              </a:solidFill>
              <a:latin typeface="Trebuchet MS"/>
              <a:ea typeface="Trebuchet MS"/>
              <a:cs typeface="Trebuchet MS"/>
              <a:sym typeface="Trebuchet MS"/>
            </a:endParaRP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199" name="Shape 199"/>
        <p:cNvGrpSpPr/>
        <p:nvPr/>
      </p:nvGrpSpPr>
      <p:grpSpPr>
        <a:xfrm>
          <a:off x="0" y="0"/>
          <a:ext cx="0" cy="0"/>
          <a:chOff x="0" y="0"/>
          <a:chExt cx="0" cy="0"/>
        </a:xfrm>
      </p:grpSpPr>
      <p:sp>
        <p:nvSpPr>
          <p:cNvPr id="200" name="Shape 200"/>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Pitstop:</a:t>
            </a:r>
          </a:p>
          <a:p>
            <a:pPr lvl="0" rtl="0">
              <a:spcBef>
                <a:spcPts val="0"/>
              </a:spcBef>
              <a:buNone/>
            </a:pPr>
            <a:r>
              <a:rPr lang="en">
                <a:solidFill>
                  <a:srgbClr val="FFFFFF"/>
                </a:solidFill>
              </a:rPr>
              <a:t>Scripting set-up</a:t>
            </a: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04" name="Shape 204"/>
        <p:cNvGrpSpPr/>
        <p:nvPr/>
      </p:nvGrpSpPr>
      <p:grpSpPr>
        <a:xfrm>
          <a:off x="0" y="0"/>
          <a:ext cx="0" cy="0"/>
          <a:chOff x="0" y="0"/>
          <a:chExt cx="0" cy="0"/>
        </a:xfrm>
      </p:grpSpPr>
      <p:sp>
        <p:nvSpPr>
          <p:cNvPr id="205" name="Shape 205"/>
          <p:cNvSpPr txBox="1"/>
          <p:nvPr/>
        </p:nvSpPr>
        <p:spPr>
          <a:xfrm>
            <a:off x="303325" y="967050"/>
            <a:ext cx="8520600" cy="4102200"/>
          </a:xfrm>
          <a:prstGeom prst="rect">
            <a:avLst/>
          </a:prstGeom>
          <a:noFill/>
          <a:ln>
            <a:noFill/>
          </a:ln>
        </p:spPr>
        <p:txBody>
          <a:bodyPr anchorCtr="0" anchor="t" bIns="91425" lIns="91425" rIns="91425" tIns="91425">
            <a:noAutofit/>
          </a:bodyPr>
          <a:lstStyle/>
          <a:p>
            <a:pPr lvl="0" rtl="0">
              <a:lnSpc>
                <a:spcPct val="115000"/>
              </a:lnSpc>
              <a:spcBef>
                <a:spcPts val="0"/>
              </a:spcBef>
              <a:buNone/>
            </a:pPr>
            <a:r>
              <a:rPr lang="en">
                <a:latin typeface="Trebuchet MS"/>
                <a:ea typeface="Trebuchet MS"/>
                <a:cs typeface="Trebuchet MS"/>
                <a:sym typeface="Trebuchet MS"/>
              </a:rPr>
              <a:t>We are about to:</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Show you a quick </a:t>
            </a:r>
            <a:r>
              <a:rPr b="1" lang="en">
                <a:latin typeface="Trebuchet MS"/>
                <a:ea typeface="Trebuchet MS"/>
                <a:cs typeface="Trebuchet MS"/>
                <a:sym typeface="Trebuchet MS"/>
              </a:rPr>
              <a:t>shortcut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Get some important packages </a:t>
            </a:r>
            <a:r>
              <a:rPr b="1" lang="en">
                <a:latin typeface="Trebuchet MS"/>
                <a:ea typeface="Trebuchet MS"/>
                <a:cs typeface="Trebuchet MS"/>
                <a:sym typeface="Trebuchet MS"/>
              </a:rPr>
              <a:t>installed</a:t>
            </a:r>
            <a:r>
              <a:rPr lang="en">
                <a:latin typeface="Trebuchet MS"/>
                <a:ea typeface="Trebuchet MS"/>
                <a:cs typeface="Trebuchet MS"/>
                <a:sym typeface="Trebuchet MS"/>
              </a:rPr>
              <a:t> on your machines</a:t>
            </a:r>
          </a:p>
          <a:p>
            <a:pPr indent="-228600" lvl="0" marL="457200" rtl="0">
              <a:lnSpc>
                <a:spcPct val="115000"/>
              </a:lnSpc>
              <a:spcBef>
                <a:spcPts val="0"/>
              </a:spcBef>
              <a:buFont typeface="Trebuchet MS"/>
              <a:buChar char="●"/>
            </a:pPr>
            <a:r>
              <a:rPr b="1" lang="en">
                <a:latin typeface="Trebuchet MS"/>
                <a:ea typeface="Trebuchet MS"/>
                <a:cs typeface="Trebuchet MS"/>
                <a:sym typeface="Trebuchet MS"/>
              </a:rPr>
              <a:t>Clone our GitHub</a:t>
            </a:r>
            <a:r>
              <a:rPr lang="en">
                <a:latin typeface="Trebuchet MS"/>
                <a:ea typeface="Trebuchet MS"/>
                <a:cs typeface="Trebuchet MS"/>
                <a:sym typeface="Trebuchet MS"/>
              </a:rPr>
              <a:t> repository (download some scripts to your computer)</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Caveats:</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This </a:t>
            </a:r>
            <a:r>
              <a:rPr i="1" lang="en">
                <a:latin typeface="Trebuchet MS"/>
                <a:ea typeface="Trebuchet MS"/>
                <a:cs typeface="Trebuchet MS"/>
                <a:sym typeface="Trebuchet MS"/>
              </a:rPr>
              <a:t>is</a:t>
            </a:r>
            <a:r>
              <a:rPr lang="en">
                <a:latin typeface="Trebuchet MS"/>
                <a:ea typeface="Trebuchet MS"/>
                <a:cs typeface="Trebuchet MS"/>
                <a:sym typeface="Trebuchet MS"/>
              </a:rPr>
              <a:t> scary, </a:t>
            </a:r>
            <a:r>
              <a:rPr b="1" lang="en">
                <a:latin typeface="Trebuchet MS"/>
                <a:ea typeface="Trebuchet MS"/>
                <a:cs typeface="Trebuchet MS"/>
                <a:sym typeface="Trebuchet MS"/>
              </a:rPr>
              <a:t>we will lose some of you</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You </a:t>
            </a:r>
            <a:r>
              <a:rPr i="1" lang="en">
                <a:latin typeface="Trebuchet MS"/>
                <a:ea typeface="Trebuchet MS"/>
                <a:cs typeface="Trebuchet MS"/>
                <a:sym typeface="Trebuchet MS"/>
              </a:rPr>
              <a:t>do </a:t>
            </a:r>
            <a:r>
              <a:rPr lang="en">
                <a:latin typeface="Trebuchet MS"/>
                <a:ea typeface="Trebuchet MS"/>
                <a:cs typeface="Trebuchet MS"/>
                <a:sym typeface="Trebuchet MS"/>
              </a:rPr>
              <a:t>need to know this, but </a:t>
            </a:r>
            <a:r>
              <a:rPr b="1" lang="en">
                <a:latin typeface="Trebuchet MS"/>
                <a:ea typeface="Trebuchet MS"/>
                <a:cs typeface="Trebuchet MS"/>
                <a:sym typeface="Trebuchet MS"/>
              </a:rPr>
              <a:t>we have other tofu to fry</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Use these slides if you need to set up your own workstations </a:t>
            </a:r>
            <a:r>
              <a:rPr b="1" lang="en">
                <a:latin typeface="Trebuchet MS"/>
                <a:ea typeface="Trebuchet MS"/>
                <a:cs typeface="Trebuchet MS"/>
                <a:sym typeface="Trebuchet MS"/>
              </a:rPr>
              <a:t>back at the office</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 is some other advice and more in-depth walkthroughs in the </a:t>
            </a:r>
            <a:r>
              <a:rPr b="1" lang="en">
                <a:latin typeface="Trebuchet MS"/>
                <a:ea typeface="Trebuchet MS"/>
                <a:cs typeface="Trebuchet MS"/>
                <a:sym typeface="Trebuchet MS"/>
              </a:rPr>
              <a:t>take-home document</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Housekeeping:</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With 30 people in this class, we’ve got 30 different environments to troubleshoot and 30 different opportunities to fail - </a:t>
            </a:r>
            <a:r>
              <a:rPr b="1" lang="en">
                <a:latin typeface="Trebuchet MS"/>
                <a:ea typeface="Trebuchet MS"/>
                <a:cs typeface="Trebuchet MS"/>
                <a:sym typeface="Trebuchet MS"/>
              </a:rPr>
              <a:t>please be patient</a:t>
            </a:r>
            <a:r>
              <a:rPr lang="en">
                <a:latin typeface="Trebuchet MS"/>
                <a:ea typeface="Trebuchet MS"/>
                <a:cs typeface="Trebuchet MS"/>
                <a:sym typeface="Trebuchet MS"/>
              </a:rPr>
              <a:t>!</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If, at any point for the remainder of the workshop, you need </a:t>
            </a:r>
            <a:r>
              <a:rPr b="1" lang="en">
                <a:latin typeface="Trebuchet MS"/>
                <a:ea typeface="Trebuchet MS"/>
                <a:cs typeface="Trebuchet MS"/>
                <a:sym typeface="Trebuchet MS"/>
              </a:rPr>
              <a:t>assistance</a:t>
            </a:r>
            <a:r>
              <a:rPr lang="en">
                <a:latin typeface="Trebuchet MS"/>
                <a:ea typeface="Trebuchet MS"/>
                <a:cs typeface="Trebuchet MS"/>
                <a:sym typeface="Trebuchet MS"/>
              </a:rPr>
              <a:t>, please place a </a:t>
            </a:r>
            <a:r>
              <a:rPr b="1" lang="en">
                <a:solidFill>
                  <a:srgbClr val="FF00FF"/>
                </a:solidFill>
                <a:latin typeface="Trebuchet MS"/>
                <a:ea typeface="Trebuchet MS"/>
                <a:cs typeface="Trebuchet MS"/>
                <a:sym typeface="Trebuchet MS"/>
              </a:rPr>
              <a:t>hot pink post-it</a:t>
            </a:r>
            <a:r>
              <a:rPr lang="en">
                <a:latin typeface="Trebuchet MS"/>
                <a:ea typeface="Trebuchet MS"/>
                <a:cs typeface="Trebuchet MS"/>
                <a:sym typeface="Trebuchet MS"/>
              </a:rPr>
              <a:t> on the back of your laptop screen</a:t>
            </a:r>
          </a:p>
        </p:txBody>
      </p:sp>
      <p:sp>
        <p:nvSpPr>
          <p:cNvPr id="206" name="Shape 206"/>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81" name="Shape 81"/>
        <p:cNvGrpSpPr/>
        <p:nvPr/>
      </p:nvGrpSpPr>
      <p:grpSpPr>
        <a:xfrm>
          <a:off x="0" y="0"/>
          <a:ext cx="0" cy="0"/>
          <a:chOff x="0" y="0"/>
          <a:chExt cx="0" cy="0"/>
        </a:xfrm>
      </p:grpSpPr>
      <p:sp>
        <p:nvSpPr>
          <p:cNvPr id="82" name="Shape 82"/>
          <p:cNvSpPr txBox="1"/>
          <p:nvPr>
            <p:ph type="ctrTitle"/>
          </p:nvPr>
        </p:nvSpPr>
        <p:spPr>
          <a:xfrm>
            <a:off x="2371725" y="630225"/>
            <a:ext cx="6331500" cy="3065400"/>
          </a:xfrm>
          <a:prstGeom prst="rect">
            <a:avLst/>
          </a:prstGeom>
        </p:spPr>
        <p:txBody>
          <a:bodyPr anchorCtr="0" anchor="t" bIns="91425" lIns="91425" rIns="91425" tIns="91425">
            <a:noAutofit/>
          </a:bodyPr>
          <a:lstStyle/>
          <a:p>
            <a:pPr lvl="0">
              <a:spcBef>
                <a:spcPts val="0"/>
              </a:spcBef>
              <a:buNone/>
            </a:pPr>
            <a:r>
              <a:rPr lang="en">
                <a:latin typeface="Georgia"/>
                <a:ea typeface="Georgia"/>
                <a:cs typeface="Georgia"/>
                <a:sym typeface="Georgia"/>
              </a:rPr>
              <a:t>There’s an API for That</a:t>
            </a:r>
          </a:p>
        </p:txBody>
      </p:sp>
      <p:sp>
        <p:nvSpPr>
          <p:cNvPr id="83" name="Shape 83"/>
          <p:cNvSpPr txBox="1"/>
          <p:nvPr>
            <p:ph idx="1" type="subTitle"/>
          </p:nvPr>
        </p:nvSpPr>
        <p:spPr>
          <a:xfrm>
            <a:off x="2390266" y="3238450"/>
            <a:ext cx="6331500" cy="1241700"/>
          </a:xfrm>
          <a:prstGeom prst="rect">
            <a:avLst/>
          </a:prstGeom>
        </p:spPr>
        <p:txBody>
          <a:bodyPr anchorCtr="0" anchor="b" bIns="91425" lIns="91425" rIns="91425" tIns="91425">
            <a:noAutofit/>
          </a:bodyPr>
          <a:lstStyle/>
          <a:p>
            <a:pPr lvl="0">
              <a:spcBef>
                <a:spcPts val="0"/>
              </a:spcBef>
              <a:buNone/>
            </a:pPr>
            <a:r>
              <a:rPr lang="en" sz="2400">
                <a:latin typeface="Trebuchet MS"/>
                <a:ea typeface="Trebuchet MS"/>
                <a:cs typeface="Trebuchet MS"/>
                <a:sym typeface="Trebuchet MS"/>
              </a:rPr>
              <a:t>MARAC</a:t>
            </a:r>
          </a:p>
          <a:p>
            <a:pPr lvl="0">
              <a:spcBef>
                <a:spcPts val="0"/>
              </a:spcBef>
              <a:buNone/>
            </a:pPr>
            <a:r>
              <a:rPr lang="en" sz="2400">
                <a:latin typeface="Trebuchet MS"/>
                <a:ea typeface="Trebuchet MS"/>
                <a:cs typeface="Trebuchet MS"/>
                <a:sym typeface="Trebuchet MS"/>
              </a:rPr>
              <a:t>April 20th, 2017</a:t>
            </a:r>
          </a:p>
          <a:p>
            <a:pPr lvl="0">
              <a:spcBef>
                <a:spcPts val="0"/>
              </a:spcBef>
              <a:buNone/>
            </a:pPr>
            <a:r>
              <a:t/>
            </a:r>
            <a:endParaRPr>
              <a:latin typeface="Trebuchet MS"/>
              <a:ea typeface="Trebuchet MS"/>
              <a:cs typeface="Trebuchet MS"/>
              <a:sym typeface="Trebuchet MS"/>
            </a:endParaRPr>
          </a:p>
          <a:p>
            <a:pPr lvl="0" algn="r">
              <a:spcBef>
                <a:spcPts val="0"/>
              </a:spcBef>
              <a:buNone/>
            </a:pPr>
            <a:r>
              <a:rPr lang="en">
                <a:latin typeface="Trebuchet MS"/>
                <a:ea typeface="Trebuchet MS"/>
                <a:cs typeface="Trebuchet MS"/>
                <a:sym typeface="Trebuchet MS"/>
              </a:rPr>
              <a:t>Lora J. Davis</a:t>
            </a:r>
          </a:p>
          <a:p>
            <a:pPr lvl="0" algn="r">
              <a:spcBef>
                <a:spcPts val="0"/>
              </a:spcBef>
              <a:buNone/>
            </a:pPr>
            <a:r>
              <a:rPr lang="en">
                <a:latin typeface="Trebuchet MS"/>
                <a:ea typeface="Trebuchet MS"/>
                <a:cs typeface="Trebuchet MS"/>
                <a:sym typeface="Trebuchet MS"/>
              </a:rPr>
              <a:t>Valerie Addonizio</a:t>
            </a:r>
          </a:p>
          <a:p>
            <a:pPr lvl="0" algn="r">
              <a:spcBef>
                <a:spcPts val="0"/>
              </a:spcBef>
              <a:buNone/>
            </a:pPr>
            <a:r>
              <a:rPr i="1" lang="en">
                <a:latin typeface="Trebuchet MS"/>
                <a:ea typeface="Trebuchet MS"/>
                <a:cs typeface="Trebuchet MS"/>
                <a:sym typeface="Trebuchet MS"/>
              </a:rPr>
              <a:t>Johns Hopkins University</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0" name="Shape 210"/>
        <p:cNvGrpSpPr/>
        <p:nvPr/>
      </p:nvGrpSpPr>
      <p:grpSpPr>
        <a:xfrm>
          <a:off x="0" y="0"/>
          <a:ext cx="0" cy="0"/>
          <a:chOff x="0" y="0"/>
          <a:chExt cx="0" cy="0"/>
        </a:xfrm>
      </p:grpSpPr>
      <p:pic>
        <p:nvPicPr>
          <p:cNvPr id="211" name="Shape 211"/>
          <p:cNvPicPr preferRelativeResize="0"/>
          <p:nvPr/>
        </p:nvPicPr>
        <p:blipFill>
          <a:blip r:embed="rId3">
            <a:alphaModFix/>
          </a:blip>
          <a:stretch>
            <a:fillRect/>
          </a:stretch>
        </p:blipFill>
        <p:spPr>
          <a:xfrm>
            <a:off x="5106162" y="1908825"/>
            <a:ext cx="3591225" cy="3077625"/>
          </a:xfrm>
          <a:prstGeom prst="rect">
            <a:avLst/>
          </a:prstGeom>
          <a:noFill/>
          <a:ln>
            <a:noFill/>
          </a:ln>
        </p:spPr>
      </p:pic>
      <p:pic>
        <p:nvPicPr>
          <p:cNvPr id="212" name="Shape 212"/>
          <p:cNvPicPr preferRelativeResize="0"/>
          <p:nvPr/>
        </p:nvPicPr>
        <p:blipFill>
          <a:blip r:embed="rId4">
            <a:alphaModFix/>
          </a:blip>
          <a:stretch>
            <a:fillRect/>
          </a:stretch>
        </p:blipFill>
        <p:spPr>
          <a:xfrm>
            <a:off x="649663" y="2150900"/>
            <a:ext cx="3245199" cy="2835549"/>
          </a:xfrm>
          <a:prstGeom prst="rect">
            <a:avLst/>
          </a:prstGeom>
          <a:noFill/>
          <a:ln>
            <a:noFill/>
          </a:ln>
        </p:spPr>
      </p:pic>
      <p:sp>
        <p:nvSpPr>
          <p:cNvPr id="213" name="Shape 213"/>
          <p:cNvSpPr txBox="1"/>
          <p:nvPr/>
        </p:nvSpPr>
        <p:spPr>
          <a:xfrm>
            <a:off x="5053925" y="1513225"/>
            <a:ext cx="3695700" cy="305700"/>
          </a:xfrm>
          <a:prstGeom prst="rect">
            <a:avLst/>
          </a:prstGeom>
          <a:noFill/>
          <a:ln>
            <a:noFill/>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Shift + right click</a:t>
            </a:r>
          </a:p>
        </p:txBody>
      </p:sp>
      <p:sp>
        <p:nvSpPr>
          <p:cNvPr id="214" name="Shape 214"/>
          <p:cNvSpPr txBox="1"/>
          <p:nvPr/>
        </p:nvSpPr>
        <p:spPr>
          <a:xfrm>
            <a:off x="360662" y="1513225"/>
            <a:ext cx="3823200" cy="3057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System Preferences &gt; Keyboard &gt; Shortcuts tab &gt; Services</a:t>
            </a:r>
          </a:p>
        </p:txBody>
      </p:sp>
      <p:cxnSp>
        <p:nvCxnSpPr>
          <p:cNvPr id="215" name="Shape 215"/>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16" name="Shape 216"/>
          <p:cNvSpPr txBox="1"/>
          <p:nvPr/>
        </p:nvSpPr>
        <p:spPr>
          <a:xfrm>
            <a:off x="424412"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17" name="Shape 217"/>
          <p:cNvSpPr txBox="1"/>
          <p:nvPr/>
        </p:nvSpPr>
        <p:spPr>
          <a:xfrm>
            <a:off x="5053925"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18" name="Shape 218"/>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a:t>
            </a:r>
            <a:r>
              <a:rPr lang="en" sz="2400">
                <a:solidFill>
                  <a:srgbClr val="FFFFFF"/>
                </a:solidFill>
                <a:latin typeface="Georgia"/>
                <a:ea typeface="Georgia"/>
                <a:cs typeface="Georgia"/>
                <a:sym typeface="Georgia"/>
              </a:rPr>
              <a:t>Pitstop</a:t>
            </a:r>
            <a:r>
              <a:rPr lang="en" sz="2400">
                <a:solidFill>
                  <a:srgbClr val="FFFFFF"/>
                </a:solidFill>
                <a:latin typeface="Georgia"/>
                <a:ea typeface="Georgia"/>
                <a:cs typeface="Georgia"/>
                <a:sym typeface="Georgia"/>
              </a:rPr>
              <a:t> - Scripting set-up</a:t>
            </a: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22" name="Shape 222"/>
        <p:cNvGrpSpPr/>
        <p:nvPr/>
      </p:nvGrpSpPr>
      <p:grpSpPr>
        <a:xfrm>
          <a:off x="0" y="0"/>
          <a:ext cx="0" cy="0"/>
          <a:chOff x="0" y="0"/>
          <a:chExt cx="0" cy="0"/>
        </a:xfrm>
      </p:grpSpPr>
      <p:sp>
        <p:nvSpPr>
          <p:cNvPr id="223" name="Shape 223"/>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24" name="Shape 224"/>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25" name="Shape 225"/>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26" name="Shape 226"/>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27" name="Shape 227"/>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a:spcBef>
                <a:spcPts val="0"/>
              </a:spcBef>
              <a:buFont typeface="Trebuchet MS"/>
              <a:buAutoNum type="arabicPeriod"/>
            </a:pPr>
            <a:r>
              <a:rPr lang="en">
                <a:latin typeface="Trebuchet MS"/>
                <a:ea typeface="Trebuchet MS"/>
                <a:cs typeface="Trebuchet MS"/>
                <a:sym typeface="Trebuchet MS"/>
              </a:rPr>
              <a:t>Please open the terminal:</a:t>
            </a:r>
          </a:p>
          <a:p>
            <a:pPr indent="-228600" lvl="0" marL="914400" rtl="0">
              <a:spcBef>
                <a:spcPts val="0"/>
              </a:spcBef>
              <a:buFont typeface="Trebuchet MS"/>
              <a:buChar char="●"/>
            </a:pPr>
            <a:r>
              <a:rPr lang="en">
                <a:solidFill>
                  <a:schemeClr val="dk2"/>
                </a:solidFill>
                <a:latin typeface="Trebuchet MS"/>
                <a:ea typeface="Trebuchet MS"/>
                <a:cs typeface="Trebuchet MS"/>
                <a:sym typeface="Trebuchet MS"/>
              </a:rPr>
              <a:t>Use spotlight search to search for “Terminal”</a:t>
            </a:r>
          </a:p>
          <a:p>
            <a:pPr indent="-228600" lvl="0" marL="914400" rtl="0">
              <a:spcBef>
                <a:spcPts val="0"/>
              </a:spcBef>
              <a:buFont typeface="Trebuchet MS"/>
              <a:buChar char="●"/>
            </a:pPr>
            <a:r>
              <a:rPr lang="en">
                <a:latin typeface="Trebuchet MS"/>
                <a:ea typeface="Trebuchet MS"/>
                <a:cs typeface="Trebuchet MS"/>
                <a:sym typeface="Trebuchet MS"/>
              </a:rPr>
              <a:t>OR, open your Applications folder, then open the Utilities folder. Open the Terminal application.</a:t>
            </a:r>
          </a:p>
        </p:txBody>
      </p:sp>
      <p:sp>
        <p:nvSpPr>
          <p:cNvPr id="228" name="Shape 228"/>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a:spcBef>
                <a:spcPts val="0"/>
              </a:spcBef>
              <a:buAutoNum type="arabicPeriod"/>
            </a:pPr>
            <a:r>
              <a:rPr lang="en"/>
              <a:t>Please navigate to </a:t>
            </a:r>
            <a:r>
              <a:rPr lang="en" u="sng">
                <a:solidFill>
                  <a:schemeClr val="hlink"/>
                </a:solidFill>
                <a:latin typeface="Trebuchet MS"/>
                <a:ea typeface="Trebuchet MS"/>
                <a:cs typeface="Trebuchet MS"/>
                <a:sym typeface="Trebuchet MS"/>
                <a:hlinkClick r:id="rId3"/>
              </a:rPr>
              <a:t>http://cygwin.com/install.html</a:t>
            </a:r>
          </a:p>
          <a:p>
            <a:pPr lvl="0">
              <a:spcBef>
                <a:spcPts val="0"/>
              </a:spcBef>
              <a:buNone/>
            </a:pPr>
            <a:r>
              <a:t/>
            </a:r>
            <a:endParaRPr>
              <a:solidFill>
                <a:schemeClr val="dk2"/>
              </a:solidFill>
              <a:latin typeface="Trebuchet MS"/>
              <a:ea typeface="Trebuchet MS"/>
              <a:cs typeface="Trebuchet MS"/>
              <a:sym typeface="Trebuchet MS"/>
            </a:endParaRPr>
          </a:p>
          <a:p>
            <a:pPr indent="0" lvl="0" marL="457200">
              <a:spcBef>
                <a:spcPts val="0"/>
              </a:spcBef>
              <a:buNone/>
            </a:pPr>
            <a:r>
              <a:rPr lang="en">
                <a:solidFill>
                  <a:schemeClr val="dk2"/>
                </a:solidFill>
                <a:latin typeface="Trebuchet MS"/>
                <a:ea typeface="Trebuchet MS"/>
                <a:cs typeface="Trebuchet MS"/>
                <a:sym typeface="Trebuchet MS"/>
              </a:rPr>
              <a:t>(that’s c-y-g-w-i-n)</a:t>
            </a:r>
          </a:p>
          <a:p>
            <a:pPr lvl="0">
              <a:spcBef>
                <a:spcPts val="0"/>
              </a:spcBef>
              <a:buNone/>
            </a:pPr>
            <a:r>
              <a:t/>
            </a:r>
            <a:endParaRPr>
              <a:solidFill>
                <a:schemeClr val="dk2"/>
              </a:solidFill>
              <a:latin typeface="Trebuchet MS"/>
              <a:ea typeface="Trebuchet MS"/>
              <a:cs typeface="Trebuchet MS"/>
              <a:sym typeface="Trebuchet MS"/>
            </a:endParaRPr>
          </a:p>
          <a:p>
            <a:pPr indent="-228600" lvl="0" marL="457200">
              <a:spcBef>
                <a:spcPts val="0"/>
              </a:spcBef>
              <a:buClr>
                <a:schemeClr val="dk2"/>
              </a:buClr>
              <a:buFont typeface="Trebuchet MS"/>
              <a:buAutoNum type="arabicPeriod" startAt="2"/>
            </a:pPr>
            <a:r>
              <a:rPr lang="en">
                <a:solidFill>
                  <a:schemeClr val="dk2"/>
                </a:solidFill>
                <a:latin typeface="Trebuchet MS"/>
                <a:ea typeface="Trebuchet MS"/>
                <a:cs typeface="Trebuchet MS"/>
                <a:sym typeface="Trebuchet MS"/>
              </a:rPr>
              <a:t>Download and bring up the installer</a:t>
            </a:r>
          </a:p>
          <a:p>
            <a:pPr lvl="0" rtl="0">
              <a:spcBef>
                <a:spcPts val="0"/>
              </a:spcBef>
              <a:buNone/>
            </a:pPr>
            <a:r>
              <a:rPr lang="en"/>
              <a:t> </a:t>
            </a:r>
          </a:p>
        </p:txBody>
      </p:sp>
      <p:pic>
        <p:nvPicPr>
          <p:cNvPr id="229" name="Shape 229"/>
          <p:cNvPicPr preferRelativeResize="0"/>
          <p:nvPr/>
        </p:nvPicPr>
        <p:blipFill>
          <a:blip r:embed="rId4">
            <a:alphaModFix/>
          </a:blip>
          <a:stretch>
            <a:fillRect/>
          </a:stretch>
        </p:blipFill>
        <p:spPr>
          <a:xfrm>
            <a:off x="1572687" y="3339050"/>
            <a:ext cx="1512025" cy="1512025"/>
          </a:xfrm>
          <a:prstGeom prst="rect">
            <a:avLst/>
          </a:prstGeom>
          <a:noFill/>
          <a:ln>
            <a:noFill/>
          </a:ln>
        </p:spPr>
      </p:pic>
      <p:pic>
        <p:nvPicPr>
          <p:cNvPr id="230" name="Shape 230"/>
          <p:cNvPicPr preferRelativeResize="0"/>
          <p:nvPr/>
        </p:nvPicPr>
        <p:blipFill>
          <a:blip r:embed="rId5">
            <a:alphaModFix/>
          </a:blip>
          <a:stretch>
            <a:fillRect/>
          </a:stretch>
        </p:blipFill>
        <p:spPr>
          <a:xfrm>
            <a:off x="6346375" y="3485462"/>
            <a:ext cx="1219200" cy="12192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34" name="Shape 234"/>
        <p:cNvGrpSpPr/>
        <p:nvPr/>
      </p:nvGrpSpPr>
      <p:grpSpPr>
        <a:xfrm>
          <a:off x="0" y="0"/>
          <a:ext cx="0" cy="0"/>
          <a:chOff x="0" y="0"/>
          <a:chExt cx="0" cy="0"/>
        </a:xfrm>
      </p:grpSpPr>
      <p:sp>
        <p:nvSpPr>
          <p:cNvPr id="235" name="Shape 235"/>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36" name="Shape 236"/>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37" name="Shape 237"/>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38" name="Shape 238"/>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39" name="Shape 239"/>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spcBef>
                <a:spcPts val="0"/>
              </a:spcBef>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gcc</a:t>
            </a:r>
            <a:r>
              <a:rPr lang="en">
                <a:highlight>
                  <a:srgbClr val="D0E0E3"/>
                </a:highlight>
                <a:latin typeface="Consolas"/>
                <a:ea typeface="Consolas"/>
                <a:cs typeface="Consolas"/>
                <a:sym typeface="Consolas"/>
              </a:rPr>
              <a:t> --version</a:t>
            </a:r>
            <a:r>
              <a:rPr lang="en">
                <a:latin typeface="Trebuchet MS"/>
                <a:ea typeface="Trebuchet MS"/>
                <a:cs typeface="Trebuchet MS"/>
                <a:sym typeface="Trebuchet MS"/>
              </a:rPr>
              <a:t> and hit enter</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If you are prompted to install, hit Install! Once complete, type </a:t>
            </a:r>
            <a:r>
              <a:rPr lang="en">
                <a:solidFill>
                  <a:schemeClr val="dk2"/>
                </a:solidFill>
                <a:highlight>
                  <a:srgbClr val="D0E0E3"/>
                </a:highlight>
                <a:latin typeface="Consolas"/>
                <a:ea typeface="Consolas"/>
                <a:cs typeface="Consolas"/>
                <a:sym typeface="Consolas"/>
              </a:rPr>
              <a:t>gcc --version</a:t>
            </a:r>
            <a:r>
              <a:rPr lang="en">
                <a:solidFill>
                  <a:schemeClr val="dk2"/>
                </a:solidFill>
                <a:latin typeface="Trebuchet MS"/>
                <a:ea typeface="Trebuchet MS"/>
                <a:cs typeface="Trebuchet MS"/>
                <a:sym typeface="Trebuchet MS"/>
              </a:rPr>
              <a:t> again.</a:t>
            </a:r>
          </a:p>
          <a:p>
            <a:pPr lvl="0" rtl="0">
              <a:spcBef>
                <a:spcPts val="0"/>
              </a:spcBef>
              <a:buNone/>
            </a:pPr>
            <a:r>
              <a:t/>
            </a:r>
            <a:endParaRPr>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If you see the following, you’re good to go. Leave the terminal open.</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p:txBody>
      </p:sp>
      <p:sp>
        <p:nvSpPr>
          <p:cNvPr id="240" name="Shape 240"/>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t>Start downloading. Say yes to everything</a:t>
            </a:r>
          </a:p>
          <a:p>
            <a:pPr indent="-228600" lvl="0" marL="457200" rtl="0">
              <a:spcBef>
                <a:spcPts val="0"/>
              </a:spcBef>
              <a:buClr>
                <a:schemeClr val="dk2"/>
              </a:buClr>
              <a:buFont typeface="Trebuchet MS"/>
              <a:buAutoNum type="arabicPeriod"/>
            </a:pPr>
            <a:r>
              <a:rPr lang="en"/>
              <a:t>Pick any site to install from and continue</a:t>
            </a:r>
          </a:p>
          <a:p>
            <a:pPr indent="-228600" lvl="0" marL="457200" rtl="0">
              <a:spcBef>
                <a:spcPts val="0"/>
              </a:spcBef>
              <a:buClr>
                <a:schemeClr val="dk2"/>
              </a:buClr>
              <a:buFont typeface="Trebuchet MS"/>
              <a:buAutoNum type="arabicPeriod"/>
            </a:pPr>
            <a:r>
              <a:rPr lang="en"/>
              <a:t>Stop when you get to this screen: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id="241" name="Shape 241"/>
          <p:cNvPicPr preferRelativeResize="0"/>
          <p:nvPr/>
        </p:nvPicPr>
        <p:blipFill>
          <a:blip r:embed="rId3">
            <a:alphaModFix/>
          </a:blip>
          <a:stretch>
            <a:fillRect/>
          </a:stretch>
        </p:blipFill>
        <p:spPr>
          <a:xfrm>
            <a:off x="303299" y="3379524"/>
            <a:ext cx="4153174" cy="840849"/>
          </a:xfrm>
          <a:prstGeom prst="rect">
            <a:avLst/>
          </a:prstGeom>
          <a:noFill/>
          <a:ln>
            <a:noFill/>
          </a:ln>
        </p:spPr>
      </p:pic>
      <p:pic>
        <p:nvPicPr>
          <p:cNvPr id="242" name="Shape 242"/>
          <p:cNvPicPr preferRelativeResize="0"/>
          <p:nvPr/>
        </p:nvPicPr>
        <p:blipFill>
          <a:blip r:embed="rId4">
            <a:alphaModFix/>
          </a:blip>
          <a:stretch>
            <a:fillRect/>
          </a:stretch>
        </p:blipFill>
        <p:spPr>
          <a:xfrm>
            <a:off x="5781637" y="2853250"/>
            <a:ext cx="2348675" cy="2101250"/>
          </a:xfrm>
          <a:prstGeom prst="rect">
            <a:avLst/>
          </a:prstGeom>
          <a:noFill/>
          <a:ln cap="flat" cmpd="sng" w="9525">
            <a:solidFill>
              <a:srgbClr val="B7B7B7"/>
            </a:solidFill>
            <a:prstDash val="solid"/>
            <a:round/>
            <a:headEnd len="med" w="med" type="none"/>
            <a:tailEnd len="med" w="med" type="none"/>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46" name="Shape 246"/>
        <p:cNvGrpSpPr/>
        <p:nvPr/>
      </p:nvGrpSpPr>
      <p:grpSpPr>
        <a:xfrm>
          <a:off x="0" y="0"/>
          <a:ext cx="0" cy="0"/>
          <a:chOff x="0" y="0"/>
          <a:chExt cx="0" cy="0"/>
        </a:xfrm>
      </p:grpSpPr>
      <p:sp>
        <p:nvSpPr>
          <p:cNvPr id="247" name="Shape 247"/>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48" name="Shape 248"/>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49" name="Shape 249"/>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50" name="Shape 250"/>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51" name="Shape 251"/>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a browser and navigate to: </a:t>
            </a:r>
            <a:r>
              <a:rPr b="1" lang="en">
                <a:latin typeface="Trebuchet MS"/>
                <a:ea typeface="Trebuchet MS"/>
                <a:cs typeface="Trebuchet MS"/>
                <a:sym typeface="Trebuchet MS"/>
              </a:rPr>
              <a:t>brew.sh</a:t>
            </a:r>
          </a:p>
          <a:p>
            <a:pPr indent="0" lvl="0" marL="457200" rtl="0">
              <a:lnSpc>
                <a:spcPct val="115000"/>
              </a:lnSpc>
              <a:spcBef>
                <a:spcPts val="0"/>
              </a:spcBef>
              <a:buNone/>
            </a:pPr>
            <a:r>
              <a:rPr lang="en">
                <a:latin typeface="Trebuchet MS"/>
                <a:ea typeface="Trebuchet MS"/>
                <a:cs typeface="Trebuchet MS"/>
                <a:sym typeface="Trebuchet MS"/>
              </a:rPr>
              <a:t>(yup that’s a webpage)</a:t>
            </a:r>
          </a:p>
          <a:p>
            <a:pPr indent="-228600" lvl="0" marL="457200" rtl="0">
              <a:lnSpc>
                <a:spcPct val="115000"/>
              </a:lnSpc>
              <a:spcBef>
                <a:spcPts val="0"/>
              </a:spcBef>
              <a:buFont typeface="Trebuchet MS"/>
              <a:buAutoNum type="arabicPeriod" startAt="2"/>
            </a:pPr>
            <a:r>
              <a:rPr lang="en">
                <a:latin typeface="Trebuchet MS"/>
                <a:ea typeface="Trebuchet MS"/>
                <a:cs typeface="Trebuchet MS"/>
                <a:sym typeface="Trebuchet MS"/>
              </a:rPr>
              <a:t>Copy the long command and paste into terminal. Hit enter.</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t/>
            </a:r>
            <a:endParaRPr>
              <a:latin typeface="Trebuchet MS"/>
              <a:ea typeface="Trebuchet MS"/>
              <a:cs typeface="Trebuchet MS"/>
              <a:sym typeface="Trebuchet MS"/>
            </a:endParaRPr>
          </a:p>
          <a:p>
            <a:pPr indent="-228600" lvl="0" marL="457200" rtl="0">
              <a:lnSpc>
                <a:spcPct val="115000"/>
              </a:lnSpc>
              <a:spcBef>
                <a:spcPts val="0"/>
              </a:spcBef>
              <a:buFont typeface="Trebuchet MS"/>
              <a:buAutoNum type="arabicPeriod" startAt="3"/>
            </a:pPr>
            <a:r>
              <a:rPr lang="en">
                <a:latin typeface="Trebuchet MS"/>
                <a:ea typeface="Trebuchet MS"/>
                <a:cs typeface="Trebuchet MS"/>
                <a:sym typeface="Trebuchet MS"/>
              </a:rPr>
              <a:t>Enter your password if needed</a:t>
            </a:r>
          </a:p>
          <a:p>
            <a:pPr lvl="0" rtl="0">
              <a:lnSpc>
                <a:spcPct val="115000"/>
              </a:lnSpc>
              <a:spcBef>
                <a:spcPts val="0"/>
              </a:spcBef>
              <a:buNone/>
            </a:pPr>
            <a:r>
              <a:t/>
            </a:r>
            <a:endParaRPr>
              <a:latin typeface="Trebuchet MS"/>
              <a:ea typeface="Trebuchet MS"/>
              <a:cs typeface="Trebuchet MS"/>
              <a:sym typeface="Trebuchet MS"/>
            </a:endParaRPr>
          </a:p>
        </p:txBody>
      </p:sp>
      <p:sp>
        <p:nvSpPr>
          <p:cNvPr id="252" name="Shape 252"/>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t>Start downloading. Say yes to everything</a:t>
            </a:r>
          </a:p>
          <a:p>
            <a:pPr indent="-228600" lvl="0" marL="457200" rtl="0">
              <a:spcBef>
                <a:spcPts val="0"/>
              </a:spcBef>
              <a:buClr>
                <a:schemeClr val="dk2"/>
              </a:buClr>
              <a:buFont typeface="Trebuchet MS"/>
              <a:buAutoNum type="arabicPeriod"/>
            </a:pPr>
            <a:r>
              <a:rPr lang="en"/>
              <a:t>Pick any site to install from and continue</a:t>
            </a:r>
          </a:p>
          <a:p>
            <a:pPr indent="-228600" lvl="0" marL="457200" rtl="0">
              <a:spcBef>
                <a:spcPts val="0"/>
              </a:spcBef>
              <a:buClr>
                <a:schemeClr val="dk2"/>
              </a:buClr>
              <a:buFont typeface="Trebuchet MS"/>
              <a:buAutoNum type="arabicPeriod"/>
            </a:pPr>
            <a:r>
              <a:rPr lang="en"/>
              <a:t>Stop when you get to this screen: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id="253" name="Shape 253"/>
          <p:cNvPicPr preferRelativeResize="0"/>
          <p:nvPr/>
        </p:nvPicPr>
        <p:blipFill>
          <a:blip r:embed="rId3">
            <a:alphaModFix/>
          </a:blip>
          <a:stretch>
            <a:fillRect/>
          </a:stretch>
        </p:blipFill>
        <p:spPr>
          <a:xfrm>
            <a:off x="5781637" y="2853250"/>
            <a:ext cx="2348675" cy="2101250"/>
          </a:xfrm>
          <a:prstGeom prst="rect">
            <a:avLst/>
          </a:prstGeom>
          <a:noFill/>
          <a:ln cap="flat" cmpd="sng" w="9525">
            <a:solidFill>
              <a:srgbClr val="B7B7B7"/>
            </a:solidFill>
            <a:prstDash val="solid"/>
            <a:round/>
            <a:headEnd len="med" w="med" type="none"/>
            <a:tailEnd len="med" w="med" type="none"/>
          </a:ln>
        </p:spPr>
      </p:pic>
      <p:pic>
        <p:nvPicPr>
          <p:cNvPr id="254" name="Shape 254"/>
          <p:cNvPicPr preferRelativeResize="0"/>
          <p:nvPr/>
        </p:nvPicPr>
        <p:blipFill>
          <a:blip r:embed="rId4">
            <a:alphaModFix/>
          </a:blip>
          <a:stretch>
            <a:fillRect/>
          </a:stretch>
        </p:blipFill>
        <p:spPr>
          <a:xfrm>
            <a:off x="346062" y="3108625"/>
            <a:ext cx="3965274" cy="9358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58" name="Shape 258"/>
        <p:cNvGrpSpPr/>
        <p:nvPr/>
      </p:nvGrpSpPr>
      <p:grpSpPr>
        <a:xfrm>
          <a:off x="0" y="0"/>
          <a:ext cx="0" cy="0"/>
          <a:chOff x="0" y="0"/>
          <a:chExt cx="0" cy="0"/>
        </a:xfrm>
      </p:grpSpPr>
      <p:sp>
        <p:nvSpPr>
          <p:cNvPr id="259" name="Shape 259"/>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60" name="Shape 260"/>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261" name="Shape 261"/>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62" name="Shape 262"/>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263" name="Shape 263"/>
          <p:cNvSpPr txBox="1"/>
          <p:nvPr/>
        </p:nvSpPr>
        <p:spPr>
          <a:xfrm>
            <a:off x="395200" y="1649025"/>
            <a:ext cx="3867000" cy="3146100"/>
          </a:xfrm>
          <a:prstGeom prst="rect">
            <a:avLst/>
          </a:prstGeom>
          <a:noFill/>
          <a:ln>
            <a:noFill/>
          </a:ln>
        </p:spPr>
        <p:txBody>
          <a:bodyPr anchorCtr="0" anchor="t" bIns="91425" lIns="91425" rIns="91425" tIns="91425">
            <a:noAutofit/>
          </a:bodyPr>
          <a:lstStyle/>
          <a:p>
            <a:pPr indent="-228600" lvl="0" marL="457200" rtl="0">
              <a:lnSpc>
                <a:spcPct val="130000"/>
              </a:lnSpc>
              <a:spcBef>
                <a:spcPts val="1100"/>
              </a:spcBef>
              <a:spcAft>
                <a:spcPts val="1100"/>
              </a:spcAft>
              <a:buFont typeface="Consolas"/>
              <a:buAutoNum type="arabicPeriod"/>
            </a:pPr>
            <a:r>
              <a:rPr lang="en">
                <a:latin typeface="Consolas"/>
                <a:ea typeface="Consolas"/>
                <a:cs typeface="Consolas"/>
                <a:sym typeface="Consolas"/>
              </a:rPr>
              <a:t>Type </a:t>
            </a:r>
            <a:r>
              <a:rPr lang="en">
                <a:highlight>
                  <a:srgbClr val="D0E0E3"/>
                </a:highlight>
                <a:latin typeface="Consolas"/>
                <a:ea typeface="Consolas"/>
                <a:cs typeface="Consolas"/>
                <a:sym typeface="Consolas"/>
              </a:rPr>
              <a:t>brew install python</a:t>
            </a:r>
          </a:p>
          <a:p>
            <a:pPr indent="-228600" lvl="0" marL="457200" rtl="0">
              <a:lnSpc>
                <a:spcPct val="130000"/>
              </a:lnSpc>
              <a:spcBef>
                <a:spcPts val="1100"/>
              </a:spcBef>
              <a:spcAft>
                <a:spcPts val="1100"/>
              </a:spcAft>
              <a:buClr>
                <a:schemeClr val="dk2"/>
              </a:buClr>
              <a:buFont typeface="Consolas"/>
              <a:buAutoNum type="arabicPeriod" startAt="2"/>
            </a:pPr>
            <a:r>
              <a:rPr lang="en">
                <a:solidFill>
                  <a:schemeClr val="dk2"/>
                </a:solidFill>
                <a:latin typeface="Consolas"/>
                <a:ea typeface="Consolas"/>
                <a:cs typeface="Consolas"/>
                <a:sym typeface="Consolas"/>
              </a:rPr>
              <a:t>Type </a:t>
            </a:r>
            <a:r>
              <a:rPr lang="en">
                <a:solidFill>
                  <a:schemeClr val="dk2"/>
                </a:solidFill>
                <a:highlight>
                  <a:srgbClr val="D0E0E3"/>
                </a:highlight>
                <a:latin typeface="Consolas"/>
                <a:ea typeface="Consolas"/>
                <a:cs typeface="Consolas"/>
                <a:sym typeface="Consolas"/>
              </a:rPr>
              <a:t>python --version</a:t>
            </a:r>
            <a:r>
              <a:rPr lang="en">
                <a:solidFill>
                  <a:schemeClr val="dk2"/>
                </a:solidFill>
                <a:latin typeface="Consolas"/>
                <a:ea typeface="Consolas"/>
                <a:cs typeface="Consolas"/>
                <a:sym typeface="Consolas"/>
              </a:rPr>
              <a:t> and be sure Python appears:</a:t>
            </a:r>
          </a:p>
          <a:p>
            <a:pPr lvl="0" rtl="0">
              <a:lnSpc>
                <a:spcPct val="130000"/>
              </a:lnSpc>
              <a:spcBef>
                <a:spcPts val="1100"/>
              </a:spcBef>
              <a:spcAft>
                <a:spcPts val="1100"/>
              </a:spcAft>
              <a:buNone/>
            </a:pPr>
            <a:r>
              <a:t/>
            </a:r>
            <a:endParaRPr>
              <a:latin typeface="Consolas"/>
              <a:ea typeface="Consolas"/>
              <a:cs typeface="Consolas"/>
              <a:sym typeface="Consolas"/>
            </a:endParaRPr>
          </a:p>
          <a:p>
            <a:pPr indent="-228600" lvl="0" marL="457200" rtl="0">
              <a:lnSpc>
                <a:spcPct val="130000"/>
              </a:lnSpc>
              <a:spcBef>
                <a:spcPts val="1100"/>
              </a:spcBef>
              <a:spcAft>
                <a:spcPts val="1100"/>
              </a:spcAft>
              <a:buFont typeface="Consolas"/>
              <a:buAutoNum type="arabicPeriod" startAt="2"/>
            </a:pPr>
            <a:r>
              <a:rPr lang="en">
                <a:latin typeface="Consolas"/>
                <a:ea typeface="Consolas"/>
                <a:cs typeface="Consolas"/>
                <a:sym typeface="Consolas"/>
              </a:rPr>
              <a:t>Type </a:t>
            </a:r>
            <a:r>
              <a:rPr lang="en">
                <a:highlight>
                  <a:srgbClr val="D0E0E3"/>
                </a:highlight>
                <a:latin typeface="Consolas"/>
                <a:ea typeface="Consolas"/>
                <a:cs typeface="Consolas"/>
                <a:sym typeface="Consolas"/>
              </a:rPr>
              <a:t>pip install requests</a:t>
            </a:r>
          </a:p>
        </p:txBody>
      </p:sp>
      <p:sp>
        <p:nvSpPr>
          <p:cNvPr id="264" name="Shape 264"/>
          <p:cNvSpPr txBox="1"/>
          <p:nvPr/>
        </p:nvSpPr>
        <p:spPr>
          <a:xfrm>
            <a:off x="5067175" y="1649025"/>
            <a:ext cx="3777600" cy="3146100"/>
          </a:xfrm>
          <a:prstGeom prst="rect">
            <a:avLst/>
          </a:prstGeom>
          <a:noFill/>
          <a:ln>
            <a:noFill/>
          </a:ln>
        </p:spPr>
        <p:txBody>
          <a:bodyPr anchorCtr="0" anchor="t" bIns="91425" lIns="91425" rIns="91425" tIns="91425">
            <a:noAutofit/>
          </a:bodyPr>
          <a:lstStyle/>
          <a:p>
            <a:pPr indent="-228600" lvl="0" marL="457200" rtl="0">
              <a:spcBef>
                <a:spcPts val="0"/>
              </a:spcBef>
              <a:buClr>
                <a:schemeClr val="dk2"/>
              </a:buClr>
              <a:buFont typeface="Trebuchet MS"/>
              <a:buAutoNum type="arabicPeriod"/>
            </a:pPr>
            <a:r>
              <a:rPr lang="en">
                <a:latin typeface="Trebuchet MS"/>
                <a:ea typeface="Trebuchet MS"/>
                <a:cs typeface="Trebuchet MS"/>
                <a:sym typeface="Trebuchet MS"/>
              </a:rPr>
              <a:t>Look for this at the top</a:t>
            </a:r>
          </a:p>
          <a:p>
            <a:pPr indent="0" lvl="0" marL="914400" rtl="0">
              <a:spcBef>
                <a:spcPts val="0"/>
              </a:spcBef>
              <a:buNone/>
            </a:pPr>
            <a:r>
              <a:rPr lang="en">
                <a:latin typeface="Trebuchet MS"/>
                <a:ea typeface="Trebuchet MS"/>
                <a:cs typeface="Trebuchet MS"/>
                <a:sym typeface="Trebuchet MS"/>
              </a:rPr>
              <a:t>View: </a:t>
            </a:r>
            <a:r>
              <a:rPr lang="en">
                <a:latin typeface="Trebuchet MS"/>
                <a:ea typeface="Trebuchet MS"/>
                <a:cs typeface="Trebuchet MS"/>
                <a:sym typeface="Trebuchet MS"/>
              </a:rPr>
              <a:t>Category</a:t>
            </a:r>
          </a:p>
          <a:p>
            <a:pPr indent="0" lvl="0" marL="914400" rtl="0">
              <a:spcBef>
                <a:spcPts val="0"/>
              </a:spcBef>
              <a:buNone/>
            </a:pPr>
            <a:r>
              <a:rPr lang="en">
                <a:latin typeface="Trebuchet MS"/>
                <a:ea typeface="Trebuchet MS"/>
                <a:cs typeface="Trebuchet MS"/>
                <a:sym typeface="Trebuchet MS"/>
              </a:rPr>
              <a:t>Search for “python”</a:t>
            </a: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t/>
            </a:r>
            <a:endParaRPr/>
          </a:p>
          <a:p>
            <a:pPr lvl="0" rtl="0">
              <a:spcBef>
                <a:spcPts val="0"/>
              </a:spcBef>
              <a:buNone/>
            </a:pPr>
            <a:r>
              <a:rPr lang="en"/>
              <a:t> </a:t>
            </a:r>
          </a:p>
        </p:txBody>
      </p:sp>
      <p:pic>
        <p:nvPicPr>
          <p:cNvPr descr="Search.jpg" id="265" name="Shape 265"/>
          <p:cNvPicPr preferRelativeResize="0"/>
          <p:nvPr/>
        </p:nvPicPr>
        <p:blipFill>
          <a:blip r:embed="rId3">
            <a:alphaModFix/>
          </a:blip>
          <a:stretch>
            <a:fillRect/>
          </a:stretch>
        </p:blipFill>
        <p:spPr>
          <a:xfrm>
            <a:off x="5375300" y="2473950"/>
            <a:ext cx="3161336" cy="1584975"/>
          </a:xfrm>
          <a:prstGeom prst="rect">
            <a:avLst/>
          </a:prstGeom>
          <a:noFill/>
          <a:ln cap="flat" cmpd="sng" w="9525">
            <a:solidFill>
              <a:srgbClr val="999999"/>
            </a:solidFill>
            <a:prstDash val="solid"/>
            <a:round/>
            <a:headEnd len="med" w="med" type="none"/>
            <a:tailEnd len="med" w="med" type="none"/>
          </a:ln>
        </p:spPr>
      </p:pic>
      <p:pic>
        <p:nvPicPr>
          <p:cNvPr id="266" name="Shape 266"/>
          <p:cNvPicPr preferRelativeResize="0"/>
          <p:nvPr/>
        </p:nvPicPr>
        <p:blipFill>
          <a:blip r:embed="rId4">
            <a:alphaModFix/>
          </a:blip>
          <a:stretch>
            <a:fillRect/>
          </a:stretch>
        </p:blipFill>
        <p:spPr>
          <a:xfrm>
            <a:off x="948486" y="2779574"/>
            <a:ext cx="2760426" cy="37769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0" name="Shape 270"/>
        <p:cNvGrpSpPr/>
        <p:nvPr/>
      </p:nvGrpSpPr>
      <p:grpSpPr>
        <a:xfrm>
          <a:off x="0" y="0"/>
          <a:ext cx="0" cy="0"/>
          <a:chOff x="0" y="0"/>
          <a:chExt cx="0" cy="0"/>
        </a:xfrm>
      </p:grpSpPr>
      <p:sp>
        <p:nvSpPr>
          <p:cNvPr id="271" name="Shape 271"/>
          <p:cNvSpPr txBox="1"/>
          <p:nvPr/>
        </p:nvSpPr>
        <p:spPr>
          <a:xfrm>
            <a:off x="577450" y="1032050"/>
            <a:ext cx="8376300" cy="19089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AutoNum type="arabicPeriod"/>
            </a:pPr>
            <a:r>
              <a:rPr lang="en">
                <a:latin typeface="Trebuchet MS"/>
                <a:ea typeface="Trebuchet MS"/>
                <a:cs typeface="Trebuchet MS"/>
                <a:sym typeface="Trebuchet MS"/>
              </a:rPr>
              <a:t>When you get to the Select Packages window, </a:t>
            </a:r>
            <a:r>
              <a:rPr lang="en" u="sng">
                <a:latin typeface="Trebuchet MS"/>
                <a:ea typeface="Trebuchet MS"/>
                <a:cs typeface="Trebuchet MS"/>
                <a:sym typeface="Trebuchet MS"/>
              </a:rPr>
              <a:t>search for Python</a:t>
            </a:r>
            <a:r>
              <a:rPr lang="en">
                <a:latin typeface="Trebuchet MS"/>
                <a:ea typeface="Trebuchet MS"/>
                <a:cs typeface="Trebuchet MS"/>
                <a:sym typeface="Trebuchet MS"/>
              </a:rPr>
              <a:t> then </a:t>
            </a:r>
            <a:r>
              <a:rPr i="1" lang="en">
                <a:latin typeface="Trebuchet MS"/>
                <a:ea typeface="Trebuchet MS"/>
                <a:cs typeface="Trebuchet MS"/>
                <a:sym typeface="Trebuchet MS"/>
              </a:rPr>
              <a:t>unskip</a:t>
            </a:r>
            <a:r>
              <a:rPr lang="en">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python2: Python 2 language interpreter </a:t>
            </a:r>
            <a:r>
              <a:rPr b="1" lang="en">
                <a:solidFill>
                  <a:srgbClr val="6AA84F"/>
                </a:solidFill>
                <a:latin typeface="Trebuchet MS"/>
                <a:ea typeface="Trebuchet MS"/>
                <a:cs typeface="Trebuchet MS"/>
                <a:sym typeface="Trebuchet MS"/>
              </a:rPr>
              <a:t>5,873k</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python2-requests: Python HTTP/1.1 request module </a:t>
            </a:r>
            <a:r>
              <a:rPr b="1" lang="en">
                <a:solidFill>
                  <a:srgbClr val="6AA84F"/>
                </a:solidFill>
                <a:latin typeface="Trebuchet MS"/>
                <a:ea typeface="Trebuchet MS"/>
                <a:cs typeface="Trebuchet MS"/>
                <a:sym typeface="Trebuchet MS"/>
              </a:rPr>
              <a:t>84k</a:t>
            </a:r>
          </a:p>
          <a:p>
            <a:pPr indent="-228600" lvl="0" marL="457200" rtl="0">
              <a:spcBef>
                <a:spcPts val="0"/>
              </a:spcBef>
              <a:buClr>
                <a:schemeClr val="dk2"/>
              </a:buClr>
              <a:buFont typeface="Trebuchet MS"/>
              <a:buAutoNum type="arabicPeriod"/>
            </a:pPr>
            <a:r>
              <a:rPr lang="en" u="sng">
                <a:solidFill>
                  <a:schemeClr val="dk2"/>
                </a:solidFill>
                <a:latin typeface="Trebuchet MS"/>
                <a:ea typeface="Trebuchet MS"/>
                <a:cs typeface="Trebuchet MS"/>
                <a:sym typeface="Trebuchet MS"/>
              </a:rPr>
              <a:t>Search for git, expand Devel</a:t>
            </a:r>
            <a:r>
              <a:rPr lang="en">
                <a:solidFill>
                  <a:schemeClr val="dk2"/>
                </a:solidFill>
                <a:latin typeface="Trebuchet MS"/>
                <a:ea typeface="Trebuchet MS"/>
                <a:cs typeface="Trebuchet MS"/>
                <a:sym typeface="Trebuchet MS"/>
              </a:rPr>
              <a:t>, </a:t>
            </a:r>
            <a:r>
              <a:rPr i="1" lang="en">
                <a:solidFill>
                  <a:schemeClr val="dk2"/>
                </a:solidFill>
                <a:latin typeface="Trebuchet MS"/>
                <a:ea typeface="Trebuchet MS"/>
                <a:cs typeface="Trebuchet MS"/>
                <a:sym typeface="Trebuchet MS"/>
              </a:rPr>
              <a:t>unskip</a:t>
            </a:r>
            <a:r>
              <a:rPr lang="en">
                <a:solidFill>
                  <a:schemeClr val="dk2"/>
                </a:solidFill>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git: Distributed version control system </a:t>
            </a:r>
            <a:r>
              <a:rPr b="1" lang="en">
                <a:solidFill>
                  <a:srgbClr val="6AA84F"/>
                </a:solidFill>
                <a:latin typeface="Trebuchet MS"/>
                <a:ea typeface="Trebuchet MS"/>
                <a:cs typeface="Trebuchet MS"/>
                <a:sym typeface="Trebuchet MS"/>
              </a:rPr>
              <a:t>4,936k</a:t>
            </a:r>
          </a:p>
          <a:p>
            <a:pPr indent="-228600" lvl="0" marL="457200" rtl="0">
              <a:spcBef>
                <a:spcPts val="0"/>
              </a:spcBef>
              <a:buClr>
                <a:schemeClr val="dk2"/>
              </a:buClr>
              <a:buFont typeface="Trebuchet MS"/>
              <a:buAutoNum type="arabicPeriod"/>
            </a:pPr>
            <a:r>
              <a:rPr lang="en" u="sng">
                <a:solidFill>
                  <a:schemeClr val="dk2"/>
                </a:solidFill>
                <a:latin typeface="Trebuchet MS"/>
                <a:ea typeface="Trebuchet MS"/>
                <a:cs typeface="Trebuchet MS"/>
                <a:sym typeface="Trebuchet MS"/>
              </a:rPr>
              <a:t>Search for openssh, under Net</a:t>
            </a:r>
            <a:r>
              <a:rPr lang="en">
                <a:solidFill>
                  <a:schemeClr val="dk2"/>
                </a:solidFill>
                <a:latin typeface="Trebuchet MS"/>
                <a:ea typeface="Trebuchet MS"/>
                <a:cs typeface="Trebuchet MS"/>
                <a:sym typeface="Trebuchet MS"/>
              </a:rPr>
              <a:t>, </a:t>
            </a:r>
            <a:r>
              <a:rPr i="1" lang="en">
                <a:solidFill>
                  <a:schemeClr val="dk2"/>
                </a:solidFill>
                <a:latin typeface="Trebuchet MS"/>
                <a:ea typeface="Trebuchet MS"/>
                <a:cs typeface="Trebuchet MS"/>
                <a:sym typeface="Trebuchet MS"/>
              </a:rPr>
              <a:t>unskip</a:t>
            </a:r>
            <a:r>
              <a:rPr lang="en">
                <a:solidFill>
                  <a:schemeClr val="dk2"/>
                </a:solidFill>
                <a:latin typeface="Trebuchet MS"/>
                <a:ea typeface="Trebuchet MS"/>
                <a:cs typeface="Trebuchet MS"/>
                <a:sym typeface="Trebuchet MS"/>
              </a:rPr>
              <a:t>:</a:t>
            </a:r>
          </a:p>
          <a:p>
            <a:pPr indent="-228600" lvl="1" marL="914400" rtl="0">
              <a:spcBef>
                <a:spcPts val="0"/>
              </a:spcBef>
              <a:buClr>
                <a:srgbClr val="6AA84F"/>
              </a:buClr>
              <a:buFont typeface="Trebuchet MS"/>
              <a:buAutoNum type="alphaLcPeriod"/>
            </a:pPr>
            <a:r>
              <a:rPr lang="en">
                <a:solidFill>
                  <a:srgbClr val="6AA84F"/>
                </a:solidFill>
                <a:latin typeface="Trebuchet MS"/>
                <a:ea typeface="Trebuchet MS"/>
                <a:cs typeface="Trebuchet MS"/>
                <a:sym typeface="Trebuchet MS"/>
              </a:rPr>
              <a:t>openssh: The OpenSSH server and client programs </a:t>
            </a:r>
            <a:r>
              <a:rPr b="1" lang="en">
                <a:solidFill>
                  <a:srgbClr val="6AA84F"/>
                </a:solidFill>
                <a:latin typeface="Trebuchet MS"/>
                <a:ea typeface="Trebuchet MS"/>
                <a:cs typeface="Trebuchet MS"/>
                <a:sym typeface="Trebuchet MS"/>
              </a:rPr>
              <a:t>750k</a:t>
            </a:r>
          </a:p>
          <a:p>
            <a:pPr indent="-228600" lvl="0" marL="457200" rtl="0">
              <a:spcBef>
                <a:spcPts val="0"/>
              </a:spcBef>
              <a:buClr>
                <a:schemeClr val="dk2"/>
              </a:buClr>
              <a:buFont typeface="Trebuchet MS"/>
              <a:buAutoNum type="arabicPeriod"/>
            </a:pPr>
            <a:r>
              <a:rPr lang="en">
                <a:solidFill>
                  <a:schemeClr val="dk2"/>
                </a:solidFill>
                <a:latin typeface="Trebuchet MS"/>
                <a:ea typeface="Trebuchet MS"/>
                <a:cs typeface="Trebuchet MS"/>
                <a:sym typeface="Trebuchet MS"/>
              </a:rPr>
              <a:t>Next &gt; Next</a:t>
            </a:r>
          </a:p>
          <a:p>
            <a:pPr indent="0" lvl="0" marL="0" rtl="0">
              <a:spcBef>
                <a:spcPts val="0"/>
              </a:spcBef>
              <a:buNone/>
            </a:pPr>
            <a:r>
              <a:t/>
            </a:r>
            <a:endParaRPr>
              <a:solidFill>
                <a:schemeClr val="dk2"/>
              </a:solidFill>
            </a:endParaRPr>
          </a:p>
          <a:p>
            <a:pPr indent="0" lvl="0" marL="0" rtl="0">
              <a:spcBef>
                <a:spcPts val="0"/>
              </a:spcBef>
              <a:buNone/>
            </a:pPr>
            <a:r>
              <a:t/>
            </a:r>
            <a:endParaRPr>
              <a:solidFill>
                <a:schemeClr val="dk2"/>
              </a:solidFill>
            </a:endParaRPr>
          </a:p>
          <a:p>
            <a:pPr indent="0" lvl="0" marL="0" rtl="0">
              <a:spcBef>
                <a:spcPts val="0"/>
              </a:spcBef>
              <a:buNone/>
            </a:pPr>
            <a:r>
              <a:t/>
            </a:r>
            <a:endParaRPr>
              <a:solidFill>
                <a:schemeClr val="dk2"/>
              </a:solidFill>
            </a:endParaRPr>
          </a:p>
        </p:txBody>
      </p:sp>
      <p:pic>
        <p:nvPicPr>
          <p:cNvPr id="272" name="Shape 272"/>
          <p:cNvPicPr preferRelativeResize="0"/>
          <p:nvPr/>
        </p:nvPicPr>
        <p:blipFill>
          <a:blip r:embed="rId3">
            <a:alphaModFix/>
          </a:blip>
          <a:stretch>
            <a:fillRect/>
          </a:stretch>
        </p:blipFill>
        <p:spPr>
          <a:xfrm>
            <a:off x="2247476" y="2764949"/>
            <a:ext cx="5036249" cy="2073749"/>
          </a:xfrm>
          <a:prstGeom prst="rect">
            <a:avLst/>
          </a:prstGeom>
          <a:noFill/>
          <a:ln cap="flat" cmpd="sng" w="9525">
            <a:solidFill>
              <a:srgbClr val="999999"/>
            </a:solidFill>
            <a:prstDash val="solid"/>
            <a:round/>
            <a:headEnd len="med" w="med" type="none"/>
            <a:tailEnd len="med" w="med" type="none"/>
          </a:ln>
        </p:spPr>
      </p:pic>
      <p:sp>
        <p:nvSpPr>
          <p:cNvPr id="273" name="Shape 273"/>
          <p:cNvSpPr txBox="1"/>
          <p:nvPr>
            <p:ph type="title"/>
          </p:nvPr>
        </p:nvSpPr>
        <p:spPr>
          <a:xfrm>
            <a:off x="303300" y="411575"/>
            <a:ext cx="8520600" cy="702000"/>
          </a:xfrm>
          <a:prstGeom prst="rect">
            <a:avLst/>
          </a:prstGeom>
          <a:solidFill>
            <a:schemeClr val="accent2"/>
          </a:solidFill>
          <a:ln>
            <a:noFill/>
          </a:ln>
        </p:spPr>
        <p:txBody>
          <a:bodyPr anchorCtr="0" anchor="t" bIns="91425" lIns="91425" rIns="91425" tIns="91425">
            <a:noAutofit/>
          </a:bodyPr>
          <a:lstStyle/>
          <a:p>
            <a:pPr lvl="0" rtl="0">
              <a:spcBef>
                <a:spcPts val="0"/>
              </a:spcBef>
              <a:buNone/>
            </a:pPr>
            <a:r>
              <a:rPr lang="en" sz="2400">
                <a:solidFill>
                  <a:schemeClr val="dk1"/>
                </a:solidFill>
                <a:latin typeface="Georgia"/>
                <a:ea typeface="Georgia"/>
                <a:cs typeface="Georgia"/>
                <a:sym typeface="Georgia"/>
              </a:rPr>
              <a:t>Windows users:</a:t>
            </a:r>
            <a:r>
              <a:rPr lang="en" sz="2400">
                <a:solidFill>
                  <a:srgbClr val="FFFFFF"/>
                </a:solidFill>
                <a:latin typeface="Georgia"/>
                <a:ea typeface="Georgia"/>
                <a:cs typeface="Georgia"/>
                <a:sym typeface="Georgia"/>
              </a:rPr>
              <a:t> Install </a:t>
            </a:r>
            <a:r>
              <a:rPr lang="en" sz="2400">
                <a:solidFill>
                  <a:srgbClr val="FFFFFF"/>
                </a:solidFill>
              </a:rPr>
              <a:t>packages</a:t>
            </a: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7" name="Shape 277"/>
        <p:cNvGrpSpPr/>
        <p:nvPr/>
      </p:nvGrpSpPr>
      <p:grpSpPr>
        <a:xfrm>
          <a:off x="0" y="0"/>
          <a:ext cx="0" cy="0"/>
          <a:chOff x="0" y="0"/>
          <a:chExt cx="0" cy="0"/>
        </a:xfrm>
      </p:grpSpPr>
      <p:sp>
        <p:nvSpPr>
          <p:cNvPr id="278" name="Shape 278"/>
          <p:cNvSpPr txBox="1"/>
          <p:nvPr/>
        </p:nvSpPr>
        <p:spPr>
          <a:xfrm>
            <a:off x="644550" y="1023550"/>
            <a:ext cx="7838100" cy="457200"/>
          </a:xfrm>
          <a:prstGeom prst="rect">
            <a:avLst/>
          </a:prstGeom>
          <a:solidFill>
            <a:srgbClr val="76A5AF"/>
          </a:solidFill>
          <a:ln>
            <a:noFill/>
          </a:ln>
        </p:spPr>
        <p:txBody>
          <a:bodyPr anchorCtr="0" anchor="ctr" bIns="91425" lIns="91425" rIns="91425" tIns="91425">
            <a:noAutofit/>
          </a:bodyPr>
          <a:lstStyle/>
          <a:p>
            <a:pPr lvl="0" rtl="0" algn="ctr">
              <a:spcBef>
                <a:spcPts val="0"/>
              </a:spcBef>
              <a:buNone/>
            </a:pPr>
            <a:r>
              <a:rPr lang="en" sz="1800">
                <a:latin typeface="Georgia"/>
                <a:ea typeface="Georgia"/>
                <a:cs typeface="Georgia"/>
                <a:sym typeface="Georgia"/>
              </a:rPr>
              <a:t>Everyone</a:t>
            </a:r>
          </a:p>
        </p:txBody>
      </p:sp>
      <p:sp>
        <p:nvSpPr>
          <p:cNvPr id="279" name="Shape 279"/>
          <p:cNvSpPr txBox="1"/>
          <p:nvPr/>
        </p:nvSpPr>
        <p:spPr>
          <a:xfrm>
            <a:off x="644550" y="1790200"/>
            <a:ext cx="7838100" cy="203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AutoNum type="arabicPeriod"/>
            </a:pPr>
            <a:r>
              <a:rPr lang="en">
                <a:latin typeface="Trebuchet MS"/>
                <a:ea typeface="Trebuchet MS"/>
                <a:cs typeface="Trebuchet MS"/>
                <a:sym typeface="Trebuchet MS"/>
              </a:rPr>
              <a:t>Open Atom</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AutoNum type="arabicPeriod"/>
            </a:pPr>
            <a:r>
              <a:rPr lang="en">
                <a:latin typeface="Trebuchet MS"/>
                <a:ea typeface="Trebuchet MS"/>
                <a:cs typeface="Trebuchet MS"/>
                <a:sym typeface="Trebuchet MS"/>
              </a:rPr>
              <a:t>Along the menu bar, select </a:t>
            </a:r>
            <a:r>
              <a:rPr lang="en">
                <a:solidFill>
                  <a:schemeClr val="dk2"/>
                </a:solidFill>
                <a:latin typeface="Trebuchet MS"/>
                <a:ea typeface="Trebuchet MS"/>
                <a:cs typeface="Trebuchet MS"/>
                <a:sym typeface="Trebuchet MS"/>
              </a:rPr>
              <a:t>File &gt; Settings &gt; Install &gt; Install Packages &gt; search for “beautify” and install</a:t>
            </a:r>
          </a:p>
          <a:p>
            <a:pPr lvl="0" rtl="0">
              <a:spcBef>
                <a:spcPts val="0"/>
              </a:spcBef>
              <a:buNone/>
            </a:pPr>
            <a:r>
              <a:t/>
            </a:r>
            <a:endParaRPr>
              <a:latin typeface="Trebuchet MS"/>
              <a:ea typeface="Trebuchet MS"/>
              <a:cs typeface="Trebuchet MS"/>
              <a:sym typeface="Trebuchet MS"/>
            </a:endParaRPr>
          </a:p>
          <a:p>
            <a:pPr indent="-228600" lvl="0" marL="457200">
              <a:spcBef>
                <a:spcPts val="0"/>
              </a:spcBef>
              <a:buFont typeface="Trebuchet MS"/>
              <a:buAutoNum type="arabicPeriod"/>
            </a:pPr>
            <a:r>
              <a:rPr lang="en">
                <a:latin typeface="Trebuchet MS"/>
                <a:ea typeface="Trebuchet MS"/>
                <a:cs typeface="Trebuchet MS"/>
                <a:sym typeface="Trebuchet MS"/>
              </a:rPr>
              <a:t>Check that it installed under Packages in the menu bar</a:t>
            </a:r>
          </a:p>
        </p:txBody>
      </p:sp>
      <p:pic>
        <p:nvPicPr>
          <p:cNvPr descr="d8548f4ce56f1599.png" id="280" name="Shape 280"/>
          <p:cNvPicPr preferRelativeResize="0"/>
          <p:nvPr/>
        </p:nvPicPr>
        <p:blipFill>
          <a:blip r:embed="rId3">
            <a:alphaModFix/>
          </a:blip>
          <a:stretch>
            <a:fillRect/>
          </a:stretch>
        </p:blipFill>
        <p:spPr>
          <a:xfrm>
            <a:off x="2210900" y="1711950"/>
            <a:ext cx="502874" cy="502874"/>
          </a:xfrm>
          <a:prstGeom prst="rect">
            <a:avLst/>
          </a:prstGeom>
          <a:noFill/>
          <a:ln>
            <a:noFill/>
          </a:ln>
        </p:spPr>
      </p:pic>
      <p:sp>
        <p:nvSpPr>
          <p:cNvPr id="281" name="Shape 281"/>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285" name="Shape 285"/>
        <p:cNvGrpSpPr/>
        <p:nvPr/>
      </p:nvGrpSpPr>
      <p:grpSpPr>
        <a:xfrm>
          <a:off x="0" y="0"/>
          <a:ext cx="0" cy="0"/>
          <a:chOff x="0" y="0"/>
          <a:chExt cx="0" cy="0"/>
        </a:xfrm>
      </p:grpSpPr>
      <p:sp>
        <p:nvSpPr>
          <p:cNvPr id="286" name="Shape 286"/>
          <p:cNvSpPr txBox="1"/>
          <p:nvPr/>
        </p:nvSpPr>
        <p:spPr>
          <a:xfrm>
            <a:off x="303312" y="1500450"/>
            <a:ext cx="8520600" cy="32472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Navigate to GitHub.com</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Search for “MARAC API Workshop”</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Bookmark!</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Then click green button, and copy the path to the clipboard</a:t>
            </a:r>
          </a:p>
          <a:p>
            <a:pPr lvl="0" rtl="0">
              <a:lnSpc>
                <a:spcPct val="115000"/>
              </a:lnSpc>
              <a:spcBef>
                <a:spcPts val="0"/>
              </a:spcBef>
              <a:buNone/>
            </a:pPr>
            <a:r>
              <a:t/>
            </a:r>
            <a:endParaRPr>
              <a:latin typeface="Trebuchet MS"/>
              <a:ea typeface="Trebuchet MS"/>
              <a:cs typeface="Trebuchet MS"/>
              <a:sym typeface="Trebuchet MS"/>
            </a:endParaRPr>
          </a:p>
        </p:txBody>
      </p:sp>
      <p:pic>
        <p:nvPicPr>
          <p:cNvPr id="287" name="Shape 287"/>
          <p:cNvPicPr preferRelativeResize="0"/>
          <p:nvPr/>
        </p:nvPicPr>
        <p:blipFill>
          <a:blip r:embed="rId3">
            <a:alphaModFix/>
          </a:blip>
          <a:stretch>
            <a:fillRect/>
          </a:stretch>
        </p:blipFill>
        <p:spPr>
          <a:xfrm>
            <a:off x="1832795" y="2791775"/>
            <a:ext cx="5461633" cy="1727275"/>
          </a:xfrm>
          <a:prstGeom prst="rect">
            <a:avLst/>
          </a:prstGeom>
          <a:noFill/>
          <a:ln>
            <a:noFill/>
          </a:ln>
        </p:spPr>
      </p:pic>
      <p:sp>
        <p:nvSpPr>
          <p:cNvPr id="288" name="Shape 288"/>
          <p:cNvSpPr txBox="1"/>
          <p:nvPr/>
        </p:nvSpPr>
        <p:spPr>
          <a:xfrm>
            <a:off x="644562" y="1023550"/>
            <a:ext cx="7838100" cy="457200"/>
          </a:xfrm>
          <a:prstGeom prst="rect">
            <a:avLst/>
          </a:prstGeom>
          <a:solidFill>
            <a:srgbClr val="76A5AF"/>
          </a:solidFill>
          <a:ln>
            <a:noFill/>
          </a:ln>
        </p:spPr>
        <p:txBody>
          <a:bodyPr anchorCtr="0" anchor="ctr" bIns="91425" lIns="91425" rIns="91425" tIns="91425">
            <a:noAutofit/>
          </a:bodyPr>
          <a:lstStyle/>
          <a:p>
            <a:pPr lvl="0" rtl="0" algn="ctr">
              <a:spcBef>
                <a:spcPts val="0"/>
              </a:spcBef>
              <a:buNone/>
            </a:pPr>
            <a:r>
              <a:rPr lang="en" sz="1800">
                <a:latin typeface="Georgia"/>
                <a:ea typeface="Georgia"/>
                <a:cs typeface="Georgia"/>
                <a:sym typeface="Georgia"/>
              </a:rPr>
              <a:t>Everyone</a:t>
            </a:r>
          </a:p>
        </p:txBody>
      </p:sp>
      <p:sp>
        <p:nvSpPr>
          <p:cNvPr id="289" name="Shape 289"/>
          <p:cNvSpPr txBox="1"/>
          <p:nvPr>
            <p:ph type="title"/>
          </p:nvPr>
        </p:nvSpPr>
        <p:spPr>
          <a:xfrm>
            <a:off x="303312"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3" name="Shape 293"/>
        <p:cNvGrpSpPr/>
        <p:nvPr/>
      </p:nvGrpSpPr>
      <p:grpSpPr>
        <a:xfrm>
          <a:off x="0" y="0"/>
          <a:ext cx="0" cy="0"/>
          <a:chOff x="0" y="0"/>
          <a:chExt cx="0" cy="0"/>
        </a:xfrm>
      </p:grpSpPr>
      <p:sp>
        <p:nvSpPr>
          <p:cNvPr id="294" name="Shape 294"/>
          <p:cNvSpPr txBox="1"/>
          <p:nvPr/>
        </p:nvSpPr>
        <p:spPr>
          <a:xfrm>
            <a:off x="480886" y="1563516"/>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Ctrl+click on Desktop &gt; New Terminal at Folder</a:t>
            </a:r>
          </a:p>
          <a:p>
            <a:pPr indent="-228600" lvl="0" marL="457200" rtl="0">
              <a:lnSpc>
                <a:spcPct val="115000"/>
              </a:lnSpc>
              <a:spcBef>
                <a:spcPts val="0"/>
              </a:spcBef>
              <a:buFont typeface="Trebuchet MS"/>
              <a:buAutoNum type="arabicPeriod"/>
            </a:pPr>
            <a:r>
              <a:rPr lang="en">
                <a:solidFill>
                  <a:schemeClr val="dk2"/>
                </a:solidFill>
                <a:latin typeface="Trebuchet MS"/>
                <a:ea typeface="Trebuchet MS"/>
                <a:cs typeface="Trebuchet MS"/>
                <a:sym typeface="Trebuchet MS"/>
              </a:rPr>
              <a:t>Type</a:t>
            </a:r>
            <a:r>
              <a:rPr lang="en">
                <a:solidFill>
                  <a:schemeClr val="dk2"/>
                </a:solidFill>
                <a:latin typeface="Cambria"/>
                <a:ea typeface="Cambria"/>
                <a:cs typeface="Cambria"/>
                <a:sym typeface="Cambria"/>
              </a:rPr>
              <a:t> </a:t>
            </a:r>
            <a:r>
              <a:rPr lang="en">
                <a:solidFill>
                  <a:schemeClr val="dk2"/>
                </a:solidFill>
                <a:highlight>
                  <a:srgbClr val="D0E0E3"/>
                </a:highlight>
                <a:latin typeface="Consolas"/>
                <a:ea typeface="Consolas"/>
                <a:cs typeface="Consolas"/>
                <a:sym typeface="Consolas"/>
              </a:rPr>
              <a:t>git clone [ctrl-click &gt; paste]</a:t>
            </a:r>
          </a:p>
        </p:txBody>
      </p:sp>
      <p:sp>
        <p:nvSpPr>
          <p:cNvPr id="295" name="Shape 295"/>
          <p:cNvSpPr txBox="1"/>
          <p:nvPr/>
        </p:nvSpPr>
        <p:spPr>
          <a:xfrm>
            <a:off x="4976675" y="1563524"/>
            <a:ext cx="3695700" cy="26673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Open cygwin</a:t>
            </a:r>
          </a:p>
          <a:p>
            <a:pPr indent="-228600" lvl="0" marL="457200" rtl="0">
              <a:lnSpc>
                <a:spcPct val="115000"/>
              </a:lnSpc>
              <a:spcBef>
                <a:spcPts val="0"/>
              </a:spcBef>
              <a:buFont typeface="Trebuchet MS"/>
              <a:buAutoNum type="arabicPeriod"/>
            </a:pPr>
            <a:r>
              <a:rPr lang="en">
                <a:latin typeface="Trebuchet MS"/>
                <a:ea typeface="Trebuchet MS"/>
                <a:cs typeface="Trebuchet MS"/>
                <a:sym typeface="Trebuchet MS"/>
              </a:rPr>
              <a:t>Type</a:t>
            </a:r>
            <a:r>
              <a:rPr lang="en">
                <a:latin typeface="Cambria"/>
                <a:ea typeface="Cambria"/>
                <a:cs typeface="Cambria"/>
                <a:sym typeface="Cambria"/>
              </a:rPr>
              <a:t> </a:t>
            </a:r>
            <a:r>
              <a:rPr lang="en">
                <a:highlight>
                  <a:srgbClr val="D0E0E3"/>
                </a:highlight>
                <a:latin typeface="Consolas"/>
                <a:ea typeface="Consolas"/>
                <a:cs typeface="Consolas"/>
                <a:sym typeface="Consolas"/>
              </a:rPr>
              <a:t>git clone [right-click &gt; paste]</a:t>
            </a:r>
          </a:p>
        </p:txBody>
      </p:sp>
      <p:sp>
        <p:nvSpPr>
          <p:cNvPr id="296" name="Shape 296"/>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Scripting set-up</a:t>
            </a:r>
          </a:p>
        </p:txBody>
      </p:sp>
      <p:cxnSp>
        <p:nvCxnSpPr>
          <p:cNvPr id="297" name="Shape 297"/>
          <p:cNvCxnSpPr/>
          <p:nvPr/>
        </p:nvCxnSpPr>
        <p:spPr>
          <a:xfrm>
            <a:off x="4571987" y="1085625"/>
            <a:ext cx="0" cy="1876200"/>
          </a:xfrm>
          <a:prstGeom prst="straightConnector1">
            <a:avLst/>
          </a:prstGeom>
          <a:noFill/>
          <a:ln cap="flat" cmpd="sng" w="9525">
            <a:solidFill>
              <a:schemeClr val="dk2"/>
            </a:solidFill>
            <a:prstDash val="solid"/>
            <a:round/>
            <a:headEnd len="lg" w="lg" type="none"/>
            <a:tailEnd len="lg" w="lg" type="none"/>
          </a:ln>
        </p:spPr>
      </p:cxnSp>
      <p:sp>
        <p:nvSpPr>
          <p:cNvPr id="298" name="Shape 298"/>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299" name="Shape 299"/>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pic>
        <p:nvPicPr>
          <p:cNvPr id="300" name="Shape 300"/>
          <p:cNvPicPr preferRelativeResize="0"/>
          <p:nvPr/>
        </p:nvPicPr>
        <p:blipFill>
          <a:blip r:embed="rId3">
            <a:alphaModFix/>
          </a:blip>
          <a:stretch>
            <a:fillRect/>
          </a:stretch>
        </p:blipFill>
        <p:spPr>
          <a:xfrm>
            <a:off x="1604950" y="2781225"/>
            <a:ext cx="5934075" cy="1047750"/>
          </a:xfrm>
          <a:prstGeom prst="rect">
            <a:avLst/>
          </a:prstGeom>
          <a:noFill/>
          <a:ln>
            <a:noFill/>
          </a:ln>
        </p:spPr>
      </p:pic>
      <p:sp>
        <p:nvSpPr>
          <p:cNvPr id="301" name="Shape 301"/>
          <p:cNvSpPr txBox="1"/>
          <p:nvPr/>
        </p:nvSpPr>
        <p:spPr>
          <a:xfrm>
            <a:off x="303300" y="3938025"/>
            <a:ext cx="8500500" cy="1149900"/>
          </a:xfrm>
          <a:prstGeom prst="rect">
            <a:avLst/>
          </a:prstGeom>
          <a:solidFill>
            <a:srgbClr val="CFE2F3"/>
          </a:solidFill>
          <a:ln>
            <a:noFill/>
          </a:ln>
        </p:spPr>
        <p:txBody>
          <a:bodyPr anchorCtr="0" anchor="t" bIns="91425" lIns="91425" rIns="91425" tIns="91425">
            <a:noAutofit/>
          </a:bodyPr>
          <a:lstStyle/>
          <a:p>
            <a:pPr lvl="0">
              <a:spcBef>
                <a:spcPts val="0"/>
              </a:spcBef>
              <a:buNone/>
            </a:pPr>
            <a:r>
              <a:rPr lang="en"/>
              <a:t>Now you have a folder (either on your Desktop, or in your Cygwin home directory) that contains all the </a:t>
            </a:r>
            <a:r>
              <a:rPr b="1" lang="en"/>
              <a:t>materials you’ll need</a:t>
            </a:r>
            <a:r>
              <a:rPr lang="en"/>
              <a:t> for the rest of today’s workshop.</a:t>
            </a:r>
          </a:p>
          <a:p>
            <a:pPr lvl="0">
              <a:spcBef>
                <a:spcPts val="0"/>
              </a:spcBef>
              <a:buNone/>
            </a:pPr>
            <a:r>
              <a:t/>
            </a:r>
            <a:endParaRPr sz="800"/>
          </a:p>
          <a:p>
            <a:pPr lvl="0">
              <a:spcBef>
                <a:spcPts val="0"/>
              </a:spcBef>
              <a:buNone/>
            </a:pPr>
            <a:r>
              <a:rPr lang="en"/>
              <a:t>This folder, titled </a:t>
            </a:r>
            <a:r>
              <a:rPr b="1" lang="en"/>
              <a:t>“MARAC_API_Workshop,”</a:t>
            </a:r>
            <a:r>
              <a:rPr lang="en"/>
              <a:t> is a </a:t>
            </a:r>
            <a:r>
              <a:rPr i="1" lang="en"/>
              <a:t>direct clone </a:t>
            </a:r>
            <a:r>
              <a:rPr lang="en"/>
              <a:t>of what you see in your browser on github.com. </a:t>
            </a: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05" name="Shape 305"/>
        <p:cNvGrpSpPr/>
        <p:nvPr/>
      </p:nvGrpSpPr>
      <p:grpSpPr>
        <a:xfrm>
          <a:off x="0" y="0"/>
          <a:ext cx="0" cy="0"/>
          <a:chOff x="0" y="0"/>
          <a:chExt cx="0" cy="0"/>
        </a:xfrm>
      </p:grpSpPr>
      <p:pic>
        <p:nvPicPr>
          <p:cNvPr id="306" name="Shape 306"/>
          <p:cNvPicPr preferRelativeResize="0"/>
          <p:nvPr/>
        </p:nvPicPr>
        <p:blipFill>
          <a:blip r:embed="rId3">
            <a:alphaModFix/>
          </a:blip>
          <a:stretch>
            <a:fillRect/>
          </a:stretch>
        </p:blipFill>
        <p:spPr>
          <a:xfrm>
            <a:off x="1732775" y="677987"/>
            <a:ext cx="5678450" cy="3787526"/>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7" name="Shape 87"/>
        <p:cNvGrpSpPr/>
        <p:nvPr/>
      </p:nvGrpSpPr>
      <p:grpSpPr>
        <a:xfrm>
          <a:off x="0" y="0"/>
          <a:ext cx="0" cy="0"/>
          <a:chOff x="0" y="0"/>
          <a:chExt cx="0" cy="0"/>
        </a:xfrm>
      </p:grpSpPr>
      <p:sp>
        <p:nvSpPr>
          <p:cNvPr id="88" name="Shape 88"/>
          <p:cNvSpPr txBox="1"/>
          <p:nvPr>
            <p:ph type="title"/>
          </p:nvPr>
        </p:nvSpPr>
        <p:spPr>
          <a:xfrm>
            <a:off x="406425" y="1806825"/>
            <a:ext cx="8296800" cy="1542000"/>
          </a:xfrm>
          <a:prstGeom prst="rect">
            <a:avLst/>
          </a:prstGeom>
        </p:spPr>
        <p:txBody>
          <a:bodyPr anchorCtr="0" anchor="ctr" bIns="91425" lIns="91425" rIns="91425" tIns="91425">
            <a:noAutofit/>
          </a:bodyPr>
          <a:lstStyle/>
          <a:p>
            <a:pPr lvl="0">
              <a:spcBef>
                <a:spcPts val="0"/>
              </a:spcBef>
              <a:buNone/>
            </a:pPr>
            <a:r>
              <a:rPr lang="en" sz="7200"/>
              <a:t>Introduction</a:t>
            </a: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10" name="Shape 310"/>
        <p:cNvGrpSpPr/>
        <p:nvPr/>
      </p:nvGrpSpPr>
      <p:grpSpPr>
        <a:xfrm>
          <a:off x="0" y="0"/>
          <a:ext cx="0" cy="0"/>
          <a:chOff x="0" y="0"/>
          <a:chExt cx="0" cy="0"/>
        </a:xfrm>
      </p:grpSpPr>
      <p:sp>
        <p:nvSpPr>
          <p:cNvPr id="311" name="Shape 311"/>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lgn="l">
              <a:spcBef>
                <a:spcPts val="0"/>
              </a:spcBef>
              <a:buNone/>
            </a:pPr>
            <a:r>
              <a:rPr lang="en" sz="6000"/>
              <a:t>15 minute break!</a:t>
            </a: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315" name="Shape 315"/>
        <p:cNvGrpSpPr/>
        <p:nvPr/>
      </p:nvGrpSpPr>
      <p:grpSpPr>
        <a:xfrm>
          <a:off x="0" y="0"/>
          <a:ext cx="0" cy="0"/>
          <a:chOff x="0" y="0"/>
          <a:chExt cx="0" cy="0"/>
        </a:xfrm>
      </p:grpSpPr>
      <p:sp>
        <p:nvSpPr>
          <p:cNvPr id="316" name="Shape 316"/>
          <p:cNvSpPr txBox="1"/>
          <p:nvPr>
            <p:ph type="title"/>
          </p:nvPr>
        </p:nvSpPr>
        <p:spPr>
          <a:xfrm>
            <a:off x="406425" y="1806825"/>
            <a:ext cx="8296800" cy="1542000"/>
          </a:xfrm>
          <a:prstGeom prst="rect">
            <a:avLst/>
          </a:prstGeom>
          <a:ln cap="flat" cmpd="sng" w="152400">
            <a:solidFill>
              <a:srgbClr val="FFFFFF"/>
            </a:solidFill>
            <a:prstDash val="dot"/>
            <a:round/>
            <a:headEnd len="med" w="med" type="none"/>
            <a:tailEnd len="med" w="med" type="none"/>
          </a:ln>
        </p:spPr>
        <p:txBody>
          <a:bodyPr anchorCtr="0" anchor="ctr" bIns="91425" lIns="91425" rIns="91425" tIns="91425">
            <a:noAutofit/>
          </a:bodyPr>
          <a:lstStyle/>
          <a:p>
            <a:pPr lvl="0" rtl="0">
              <a:spcBef>
                <a:spcPts val="0"/>
              </a:spcBef>
              <a:buNone/>
            </a:pPr>
            <a:r>
              <a:rPr lang="en" sz="6000">
                <a:solidFill>
                  <a:srgbClr val="FFFFFF"/>
                </a:solidFill>
              </a:rPr>
              <a:t>GET</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20" name="Shape 320"/>
        <p:cNvGrpSpPr/>
        <p:nvPr/>
      </p:nvGrpSpPr>
      <p:grpSpPr>
        <a:xfrm>
          <a:off x="0" y="0"/>
          <a:ext cx="0" cy="0"/>
          <a:chOff x="0" y="0"/>
          <a:chExt cx="0" cy="0"/>
        </a:xfrm>
      </p:grpSpPr>
      <p:sp>
        <p:nvSpPr>
          <p:cNvPr id="321" name="Shape 321"/>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API possibilities</a:t>
            </a:r>
          </a:p>
        </p:txBody>
      </p:sp>
      <p:sp>
        <p:nvSpPr>
          <p:cNvPr id="322" name="Shape 322"/>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Get data out</a:t>
            </a:r>
          </a:p>
        </p:txBody>
      </p:sp>
      <p:sp>
        <p:nvSpPr>
          <p:cNvPr id="323" name="Shape 323"/>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Do something to it</a:t>
            </a:r>
          </a:p>
        </p:txBody>
      </p:sp>
      <p:sp>
        <p:nvSpPr>
          <p:cNvPr id="324" name="Shape 324"/>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latin typeface="Trebuchet MS"/>
                <a:ea typeface="Trebuchet MS"/>
                <a:cs typeface="Trebuchet MS"/>
                <a:sym typeface="Trebuchet MS"/>
              </a:rPr>
              <a:t>Put it back in</a:t>
            </a:r>
          </a:p>
        </p:txBody>
      </p:sp>
      <p:sp>
        <p:nvSpPr>
          <p:cNvPr id="325" name="Shape 325"/>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6" name="Shape 326"/>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7" name="Shape 327"/>
          <p:cNvSpPr/>
          <p:nvPr/>
        </p:nvSpPr>
        <p:spPr>
          <a:xfrm>
            <a:off x="10325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328" name="Shape 328"/>
          <p:cNvSpPr txBox="1"/>
          <p:nvPr/>
        </p:nvSpPr>
        <p:spPr>
          <a:xfrm>
            <a:off x="1061900" y="2708975"/>
            <a:ext cx="997500" cy="733500"/>
          </a:xfrm>
          <a:prstGeom prst="rect">
            <a:avLst/>
          </a:prstGeom>
          <a:noFill/>
          <a:ln>
            <a:noFill/>
          </a:ln>
        </p:spPr>
        <p:txBody>
          <a:bodyPr anchorCtr="0" anchor="t" bIns="91425" lIns="91425" rIns="91425" tIns="91425">
            <a:noAutofit/>
          </a:bodyPr>
          <a:lstStyle/>
          <a:p>
            <a:pPr lvl="0" algn="ctr">
              <a:spcBef>
                <a:spcPts val="0"/>
              </a:spcBef>
              <a:buNone/>
            </a:pPr>
            <a:r>
              <a:rPr b="1" lang="en" sz="1800"/>
              <a:t>We are here</a:t>
            </a: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332" name="Shape 332"/>
        <p:cNvGrpSpPr/>
        <p:nvPr/>
      </p:nvGrpSpPr>
      <p:grpSpPr>
        <a:xfrm>
          <a:off x="0" y="0"/>
          <a:ext cx="0" cy="0"/>
          <a:chOff x="0" y="0"/>
          <a:chExt cx="0" cy="0"/>
        </a:xfrm>
      </p:grpSpPr>
      <p:sp>
        <p:nvSpPr>
          <p:cNvPr id="333" name="Shape 333"/>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ProPublica</a:t>
            </a: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37" name="Shape 337"/>
        <p:cNvGrpSpPr/>
        <p:nvPr/>
      </p:nvGrpSpPr>
      <p:grpSpPr>
        <a:xfrm>
          <a:off x="0" y="0"/>
          <a:ext cx="0" cy="0"/>
          <a:chOff x="0" y="0"/>
          <a:chExt cx="0" cy="0"/>
        </a:xfrm>
      </p:grpSpPr>
      <p:sp>
        <p:nvSpPr>
          <p:cNvPr id="338" name="Shape 338"/>
          <p:cNvSpPr txBox="1"/>
          <p:nvPr>
            <p:ph type="title"/>
          </p:nvPr>
        </p:nvSpPr>
        <p:spPr>
          <a:xfrm>
            <a:off x="303300" y="335375"/>
            <a:ext cx="8520600" cy="639600"/>
          </a:xfrm>
          <a:prstGeom prst="rect">
            <a:avLst/>
          </a:prstGeom>
        </p:spPr>
        <p:txBody>
          <a:bodyPr anchorCtr="0" anchor="t" bIns="91425" lIns="91425" rIns="91425" tIns="91425">
            <a:noAutofit/>
          </a:bodyPr>
          <a:lstStyle/>
          <a:p>
            <a:pPr lvl="0">
              <a:spcBef>
                <a:spcPts val="0"/>
              </a:spcBef>
              <a:buNone/>
            </a:pPr>
            <a:r>
              <a:rPr lang="en"/>
              <a:t>GET through a GUI</a:t>
            </a:r>
          </a:p>
        </p:txBody>
      </p:sp>
      <p:sp>
        <p:nvSpPr>
          <p:cNvPr id="339" name="Shape 339"/>
          <p:cNvSpPr txBox="1"/>
          <p:nvPr/>
        </p:nvSpPr>
        <p:spPr>
          <a:xfrm>
            <a:off x="403675" y="1080150"/>
            <a:ext cx="4127100" cy="36345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Scenario: A user wants access to data about every non-profit involving animal welfare in Nonprofit Explorer at ProPublica.</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ProPublica.org is a research-based journalism site that provides its data to other reporters and the public</a:t>
            </a:r>
          </a:p>
          <a:p>
            <a:pPr lvl="0">
              <a:spcBef>
                <a:spcPts val="0"/>
              </a:spcBef>
              <a:buNone/>
            </a:pPr>
            <a:r>
              <a:t/>
            </a:r>
            <a:endParaRPr>
              <a:latin typeface="Trebuchet MS"/>
              <a:ea typeface="Trebuchet MS"/>
              <a:cs typeface="Trebuchet MS"/>
              <a:sym typeface="Trebuchet MS"/>
            </a:endParaRPr>
          </a:p>
          <a:p>
            <a:pPr indent="-228600" lvl="0" marL="457200">
              <a:spcBef>
                <a:spcPts val="0"/>
              </a:spcBef>
              <a:buFont typeface="Trebuchet MS"/>
              <a:buAutoNum type="arabicPeriod"/>
            </a:pPr>
            <a:r>
              <a:rPr lang="en">
                <a:latin typeface="Trebuchet MS"/>
                <a:ea typeface="Trebuchet MS"/>
                <a:cs typeface="Trebuchet MS"/>
                <a:sym typeface="Trebuchet MS"/>
              </a:rPr>
              <a:t>Navigate</a:t>
            </a:r>
            <a:r>
              <a:rPr lang="en">
                <a:latin typeface="Trebuchet MS"/>
                <a:ea typeface="Trebuchet MS"/>
                <a:cs typeface="Trebuchet MS"/>
                <a:sym typeface="Trebuchet MS"/>
              </a:rPr>
              <a:t> to </a:t>
            </a:r>
            <a:r>
              <a:rPr lang="en" u="sng">
                <a:solidFill>
                  <a:schemeClr val="hlink"/>
                </a:solidFill>
                <a:latin typeface="Trebuchet MS"/>
                <a:ea typeface="Trebuchet MS"/>
                <a:cs typeface="Trebuchet MS"/>
                <a:sym typeface="Trebuchet MS"/>
                <a:hlinkClick r:id="rId3"/>
              </a:rPr>
              <a:t>ProPublica.org</a:t>
            </a:r>
          </a:p>
          <a:p>
            <a:pPr indent="-228600" lvl="0" marL="457200">
              <a:spcBef>
                <a:spcPts val="0"/>
              </a:spcBef>
              <a:buFont typeface="Trebuchet MS"/>
              <a:buAutoNum type="arabicPeriod"/>
            </a:pPr>
            <a:r>
              <a:rPr lang="en">
                <a:latin typeface="Trebuchet MS"/>
                <a:ea typeface="Trebuchet MS"/>
                <a:cs typeface="Trebuchet MS"/>
                <a:sym typeface="Trebuchet MS"/>
              </a:rPr>
              <a:t>Click Data</a:t>
            </a:r>
          </a:p>
          <a:p>
            <a:pPr indent="-228600" lvl="0" marL="457200" rtl="0">
              <a:spcBef>
                <a:spcPts val="0"/>
              </a:spcBef>
              <a:buFont typeface="Trebuchet MS"/>
              <a:buAutoNum type="arabicPeriod"/>
            </a:pPr>
            <a:r>
              <a:rPr lang="en">
                <a:latin typeface="Trebuchet MS"/>
                <a:ea typeface="Trebuchet MS"/>
                <a:cs typeface="Trebuchet MS"/>
                <a:sym typeface="Trebuchet MS"/>
              </a:rPr>
              <a:t>Click Nonprofit Explorer</a:t>
            </a:r>
          </a:p>
          <a:p>
            <a:pPr indent="-228600" lvl="0" marL="457200" rtl="0">
              <a:spcBef>
                <a:spcPts val="0"/>
              </a:spcBef>
              <a:buFont typeface="Trebuchet MS"/>
              <a:buAutoNum type="arabicPeriod"/>
            </a:pPr>
            <a:r>
              <a:rPr lang="en">
                <a:latin typeface="Trebuchet MS"/>
                <a:ea typeface="Trebuchet MS"/>
                <a:cs typeface="Trebuchet MS"/>
                <a:sym typeface="Trebuchet MS"/>
              </a:rPr>
              <a:t>Do a search for “animal,” which will bring up a list of animal-based charities</a:t>
            </a:r>
          </a:p>
          <a:p>
            <a:pPr indent="-228600" lvl="0" marL="457200">
              <a:spcBef>
                <a:spcPts val="0"/>
              </a:spcBef>
              <a:buFont typeface="Trebuchet MS"/>
              <a:buAutoNum type="arabicPeriod"/>
            </a:pPr>
            <a:r>
              <a:rPr lang="en">
                <a:latin typeface="Trebuchet MS"/>
                <a:ea typeface="Trebuchet MS"/>
                <a:cs typeface="Trebuchet MS"/>
                <a:sym typeface="Trebuchet MS"/>
              </a:rPr>
              <a:t>Look at the address bar</a:t>
            </a:r>
          </a:p>
        </p:txBody>
      </p:sp>
      <p:pic>
        <p:nvPicPr>
          <p:cNvPr id="340" name="Shape 340"/>
          <p:cNvPicPr preferRelativeResize="0"/>
          <p:nvPr/>
        </p:nvPicPr>
        <p:blipFill>
          <a:blip r:embed="rId4">
            <a:alphaModFix/>
          </a:blip>
          <a:stretch>
            <a:fillRect/>
          </a:stretch>
        </p:blipFill>
        <p:spPr>
          <a:xfrm>
            <a:off x="4839950" y="639887"/>
            <a:ext cx="3952731" cy="3863724"/>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44" name="Shape 344"/>
        <p:cNvGrpSpPr/>
        <p:nvPr/>
      </p:nvGrpSpPr>
      <p:grpSpPr>
        <a:xfrm>
          <a:off x="0" y="0"/>
          <a:ext cx="0" cy="0"/>
          <a:chOff x="0" y="0"/>
          <a:chExt cx="0" cy="0"/>
        </a:xfrm>
      </p:grpSpPr>
      <p:pic>
        <p:nvPicPr>
          <p:cNvPr id="345" name="Shape 345"/>
          <p:cNvPicPr preferRelativeResize="0"/>
          <p:nvPr/>
        </p:nvPicPr>
        <p:blipFill>
          <a:blip r:embed="rId3">
            <a:alphaModFix/>
          </a:blip>
          <a:stretch>
            <a:fillRect/>
          </a:stretch>
        </p:blipFill>
        <p:spPr>
          <a:xfrm>
            <a:off x="1362075" y="333000"/>
            <a:ext cx="6419850" cy="771525"/>
          </a:xfrm>
          <a:prstGeom prst="rect">
            <a:avLst/>
          </a:prstGeom>
          <a:noFill/>
          <a:ln>
            <a:noFill/>
          </a:ln>
        </p:spPr>
      </p:pic>
      <p:sp>
        <p:nvSpPr>
          <p:cNvPr id="346" name="Shape 346"/>
          <p:cNvSpPr txBox="1"/>
          <p:nvPr/>
        </p:nvSpPr>
        <p:spPr>
          <a:xfrm>
            <a:off x="633900" y="4331100"/>
            <a:ext cx="7876200" cy="487200"/>
          </a:xfrm>
          <a:prstGeom prst="rect">
            <a:avLst/>
          </a:prstGeom>
          <a:noFill/>
          <a:ln>
            <a:noFill/>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ProPublica API documentation: </a:t>
            </a:r>
            <a:r>
              <a:rPr lang="en" u="sng">
                <a:solidFill>
                  <a:schemeClr val="hlink"/>
                </a:solidFill>
                <a:latin typeface="Trebuchet MS"/>
                <a:ea typeface="Trebuchet MS"/>
                <a:cs typeface="Trebuchet MS"/>
                <a:sym typeface="Trebuchet MS"/>
                <a:hlinkClick r:id="rId4"/>
              </a:rPr>
              <a:t>https://projects.propublica.org/nonprofits/api</a:t>
            </a:r>
          </a:p>
        </p:txBody>
      </p:sp>
      <p:graphicFrame>
        <p:nvGraphicFramePr>
          <p:cNvPr id="347" name="Shape 347"/>
          <p:cNvGraphicFramePr/>
          <p:nvPr/>
        </p:nvGraphicFramePr>
        <p:xfrm>
          <a:off x="382025" y="1085850"/>
          <a:ext cx="3000000" cy="3000000"/>
        </p:xfrm>
        <a:graphic>
          <a:graphicData uri="http://schemas.openxmlformats.org/drawingml/2006/table">
            <a:tbl>
              <a:tblPr>
                <a:noFill/>
                <a:tableStyleId>{3C5DA2FF-1426-452E-AA6D-58960D13B72A}</a:tableStyleId>
              </a:tblPr>
              <a:tblGrid>
                <a:gridCol w="2911000"/>
                <a:gridCol w="5468950"/>
              </a:tblGrid>
              <a:tr h="381000">
                <a:tc>
                  <a:txBody>
                    <a:bodyPr>
                      <a:noAutofit/>
                    </a:bodyPr>
                    <a:lstStyle/>
                    <a:p>
                      <a:pPr lvl="0">
                        <a:spcBef>
                          <a:spcPts val="0"/>
                        </a:spcBef>
                        <a:buNone/>
                      </a:pPr>
                      <a:r>
                        <a:rPr lang="en" sz="1200" u="sng">
                          <a:solidFill>
                            <a:srgbClr val="0277BD"/>
                          </a:solidFill>
                          <a:latin typeface="Trebuchet MS"/>
                          <a:ea typeface="Trebuchet MS"/>
                          <a:cs typeface="Trebuchet MS"/>
                          <a:sym typeface="Trebuchet MS"/>
                          <a:hlinkClick r:id="rId5"/>
                        </a:rPr>
                        <a:t>https://projects.propublica.org/nonprofits/api/v2</a:t>
                      </a:r>
                    </a:p>
                  </a:txBody>
                  <a:tcPr marT="91425" marB="91425" marR="91425" marL="91425"/>
                </a:tc>
                <a:tc>
                  <a:txBody>
                    <a:bodyPr>
                      <a:noAutofit/>
                    </a:bodyPr>
                    <a:lstStyle/>
                    <a:p>
                      <a:pPr lvl="0">
                        <a:spcBef>
                          <a:spcPts val="0"/>
                        </a:spcBef>
                        <a:buNone/>
                      </a:pPr>
                      <a:r>
                        <a:rPr lang="en" sz="1200">
                          <a:latin typeface="Trebuchet MS"/>
                          <a:ea typeface="Trebuchet MS"/>
                          <a:cs typeface="Trebuchet MS"/>
                          <a:sym typeface="Trebuchet MS"/>
                        </a:rPr>
                        <a:t>The address of the API. All requests must start with a similar string in order to point the request to where it needs to go. It essentially reads: go here.</a:t>
                      </a:r>
                    </a:p>
                  </a:txBody>
                  <a:tcPr marT="91425" marB="91425" marR="91425" marL="91425"/>
                </a:tc>
              </a:tr>
              <a:tr h="381000">
                <a:tc>
                  <a:txBody>
                    <a:bodyPr>
                      <a:noAutofit/>
                    </a:bodyPr>
                    <a:lstStyle/>
                    <a:p>
                      <a:pPr lvl="0">
                        <a:spcBef>
                          <a:spcPts val="0"/>
                        </a:spcBef>
                        <a:buNone/>
                      </a:pPr>
                      <a:r>
                        <a:rPr lang="en" sz="1200">
                          <a:latin typeface="Trebuchet MS"/>
                          <a:ea typeface="Trebuchet MS"/>
                          <a:cs typeface="Trebuchet MS"/>
                          <a:sym typeface="Trebuchet MS"/>
                        </a:rPr>
                        <a:t>/search.json</a:t>
                      </a:r>
                    </a:p>
                  </a:txBody>
                  <a:tcPr marT="91425" marB="91425" marR="91425" marL="91425"/>
                </a:tc>
                <a:tc>
                  <a:txBody>
                    <a:bodyPr>
                      <a:noAutofit/>
                    </a:bodyPr>
                    <a:lstStyle/>
                    <a:p>
                      <a:pPr lvl="0">
                        <a:spcBef>
                          <a:spcPts val="0"/>
                        </a:spcBef>
                        <a:buNone/>
                      </a:pPr>
                      <a:r>
                        <a:rPr lang="en" sz="1200">
                          <a:latin typeface="Trebuchet MS"/>
                          <a:ea typeface="Trebuchet MS"/>
                          <a:cs typeface="Trebuchet MS"/>
                          <a:sym typeface="Trebuchet MS"/>
                        </a:rPr>
                        <a:t>The search method set by the API. By appending this to the above URL, it essentially reads: go here, search, output that search in JSON.</a:t>
                      </a:r>
                    </a:p>
                  </a:txBody>
                  <a:tcPr marT="91425" marB="91425" marR="91425" marL="91425"/>
                </a:tc>
              </a:tr>
              <a:tr h="381000">
                <a:tc>
                  <a:txBody>
                    <a:bodyPr>
                      <a:noAutofit/>
                    </a:bodyPr>
                    <a:lstStyle/>
                    <a:p>
                      <a:pPr lvl="0" rtl="0">
                        <a:spcBef>
                          <a:spcPts val="0"/>
                        </a:spcBef>
                        <a:buNone/>
                      </a:pPr>
                      <a:r>
                        <a:rPr lang="en" sz="1200">
                          <a:latin typeface="Trebuchet MS"/>
                          <a:ea typeface="Trebuchet MS"/>
                          <a:cs typeface="Trebuchet MS"/>
                          <a:sym typeface="Trebuchet MS"/>
                        </a:rPr>
                        <a:t>?</a:t>
                      </a:r>
                    </a:p>
                  </a:txBody>
                  <a:tcPr marT="91425" marB="91425" marR="91425" marL="91425"/>
                </a:tc>
                <a:tc>
                  <a:txBody>
                    <a:bodyPr>
                      <a:noAutofit/>
                    </a:bodyPr>
                    <a:lstStyle/>
                    <a:p>
                      <a:pPr lvl="0" rtl="0">
                        <a:spcBef>
                          <a:spcPts val="0"/>
                        </a:spcBef>
                        <a:buNone/>
                      </a:pPr>
                      <a:r>
                        <a:rPr lang="en" sz="1200">
                          <a:latin typeface="Trebuchet MS"/>
                          <a:ea typeface="Trebuchet MS"/>
                          <a:cs typeface="Trebuchet MS"/>
                          <a:sym typeface="Trebuchet MS"/>
                        </a:rPr>
                        <a:t>Question marks denote that whatever follows is a parameter. Adding this to the above essentially reads: go here, and search, and use the following parameters. You can use more than one parameter.</a:t>
                      </a:r>
                    </a:p>
                  </a:txBody>
                  <a:tcPr marT="91425" marB="91425" marR="91425" marL="91425"/>
                </a:tc>
              </a:tr>
              <a:tr h="381000">
                <a:tc>
                  <a:txBody>
                    <a:bodyPr>
                      <a:noAutofit/>
                    </a:bodyPr>
                    <a:lstStyle/>
                    <a:p>
                      <a:pPr lvl="0">
                        <a:spcBef>
                          <a:spcPts val="0"/>
                        </a:spcBef>
                        <a:buNone/>
                      </a:pPr>
                      <a:r>
                        <a:rPr lang="en" sz="1200">
                          <a:latin typeface="Trebuchet MS"/>
                          <a:ea typeface="Trebuchet MS"/>
                          <a:cs typeface="Trebuchet MS"/>
                          <a:sym typeface="Trebuchet MS"/>
                        </a:rPr>
                        <a:t>q=</a:t>
                      </a:r>
                    </a:p>
                  </a:txBody>
                  <a:tcPr marT="91425" marB="91425" marR="91425" marL="91425"/>
                </a:tc>
                <a:tc>
                  <a:txBody>
                    <a:bodyPr>
                      <a:noAutofit/>
                    </a:bodyPr>
                    <a:lstStyle/>
                    <a:p>
                      <a:pPr lvl="0">
                        <a:spcBef>
                          <a:spcPts val="0"/>
                        </a:spcBef>
                        <a:buNone/>
                      </a:pPr>
                      <a:r>
                        <a:rPr lang="en" sz="1200">
                          <a:latin typeface="Trebuchet MS"/>
                          <a:ea typeface="Trebuchet MS"/>
                          <a:cs typeface="Trebuchet MS"/>
                          <a:sym typeface="Trebuchet MS"/>
                        </a:rPr>
                        <a:t>The parameter. The ProPublica API defines q as “A keyword search string. Searches using this parameter will search (in order) organization name, organization alternate name, city.”</a:t>
                      </a:r>
                    </a:p>
                  </a:txBody>
                  <a:tcPr marT="91425" marB="91425" marR="91425" marL="91425"/>
                </a:tc>
              </a:tr>
              <a:tr h="381000">
                <a:tc>
                  <a:txBody>
                    <a:bodyPr>
                      <a:noAutofit/>
                    </a:bodyPr>
                    <a:lstStyle/>
                    <a:p>
                      <a:pPr lvl="0">
                        <a:spcBef>
                          <a:spcPts val="0"/>
                        </a:spcBef>
                        <a:buNone/>
                      </a:pPr>
                      <a:r>
                        <a:rPr lang="en" sz="1200">
                          <a:latin typeface="Trebuchet MS"/>
                          <a:ea typeface="Trebuchet MS"/>
                          <a:cs typeface="Trebuchet MS"/>
                          <a:sym typeface="Trebuchet MS"/>
                        </a:rPr>
                        <a:t>animal</a:t>
                      </a:r>
                    </a:p>
                  </a:txBody>
                  <a:tcPr marT="91425" marB="91425" marR="91425" marL="91425"/>
                </a:tc>
                <a:tc>
                  <a:txBody>
                    <a:bodyPr>
                      <a:noAutofit/>
                    </a:bodyPr>
                    <a:lstStyle/>
                    <a:p>
                      <a:pPr lvl="0">
                        <a:spcBef>
                          <a:spcPts val="0"/>
                        </a:spcBef>
                        <a:buNone/>
                      </a:pPr>
                      <a:r>
                        <a:rPr lang="en" sz="1200">
                          <a:solidFill>
                            <a:schemeClr val="dk2"/>
                          </a:solidFill>
                          <a:latin typeface="Trebuchet MS"/>
                          <a:ea typeface="Trebuchet MS"/>
                          <a:cs typeface="Trebuchet MS"/>
                          <a:sym typeface="Trebuchet MS"/>
                        </a:rPr>
                        <a:t>Any keyword supplied by the user. Go here, and use the keyword search parameter to search for </a:t>
                      </a:r>
                      <a:r>
                        <a:rPr i="1" lang="en" sz="1200">
                          <a:solidFill>
                            <a:schemeClr val="dk2"/>
                          </a:solidFill>
                          <a:latin typeface="Trebuchet MS"/>
                          <a:ea typeface="Trebuchet MS"/>
                          <a:cs typeface="Trebuchet MS"/>
                          <a:sym typeface="Trebuchet MS"/>
                        </a:rPr>
                        <a:t>animal</a:t>
                      </a:r>
                      <a:r>
                        <a:rPr lang="en" sz="1200">
                          <a:solidFill>
                            <a:schemeClr val="dk2"/>
                          </a:solidFill>
                          <a:latin typeface="Trebuchet MS"/>
                          <a:ea typeface="Trebuchet MS"/>
                          <a:cs typeface="Trebuchet MS"/>
                          <a:sym typeface="Trebuchet MS"/>
                        </a:rPr>
                        <a:t>, which will output as JSON.</a:t>
                      </a:r>
                    </a:p>
                  </a:txBody>
                  <a:tcPr marT="91425" marB="91425" marR="91425" marL="91425"/>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351" name="Shape 351"/>
        <p:cNvGrpSpPr/>
        <p:nvPr/>
      </p:nvGrpSpPr>
      <p:grpSpPr>
        <a:xfrm>
          <a:off x="0" y="0"/>
          <a:ext cx="0" cy="0"/>
          <a:chOff x="0" y="0"/>
          <a:chExt cx="0" cy="0"/>
        </a:xfrm>
      </p:grpSpPr>
      <p:sp>
        <p:nvSpPr>
          <p:cNvPr id="352" name="Shape 352"/>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Vocabulary pitstop:</a:t>
            </a:r>
          </a:p>
          <a:p>
            <a:pPr lvl="0" rtl="0">
              <a:spcBef>
                <a:spcPts val="0"/>
              </a:spcBef>
              <a:buNone/>
            </a:pPr>
            <a:r>
              <a:rPr lang="en">
                <a:solidFill>
                  <a:srgbClr val="FFFFFF"/>
                </a:solidFill>
              </a:rPr>
              <a:t>GUI</a:t>
            </a:r>
          </a:p>
        </p:txBody>
      </p:sp>
      <p:sp>
        <p:nvSpPr>
          <p:cNvPr id="353" name="Shape 353"/>
          <p:cNvSpPr txBox="1"/>
          <p:nvPr/>
        </p:nvSpPr>
        <p:spPr>
          <a:xfrm>
            <a:off x="411637" y="1759475"/>
            <a:ext cx="8310300" cy="2916300"/>
          </a:xfrm>
          <a:prstGeom prst="rect">
            <a:avLst/>
          </a:prstGeom>
          <a:noFill/>
          <a:ln>
            <a:noFill/>
          </a:ln>
        </p:spPr>
        <p:txBody>
          <a:bodyPr anchorCtr="0" anchor="t" bIns="91425" lIns="91425" rIns="91425" tIns="91425">
            <a:noAutofit/>
          </a:bodyPr>
          <a:lstStyle/>
          <a:p>
            <a:pPr indent="-228600" lvl="0" marL="45720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GUI</a:t>
            </a:r>
            <a:r>
              <a:rPr lang="en">
                <a:solidFill>
                  <a:srgbClr val="FFFFFF"/>
                </a:solidFill>
                <a:latin typeface="Trebuchet MS"/>
                <a:ea typeface="Trebuchet MS"/>
                <a:cs typeface="Trebuchet MS"/>
                <a:sym typeface="Trebuchet MS"/>
              </a:rPr>
              <a:t> (gooey) stands for Graphic User Interface: </a:t>
            </a:r>
            <a:r>
              <a:rPr i="1" lang="en">
                <a:solidFill>
                  <a:srgbClr val="FFFFFF"/>
                </a:solidFill>
                <a:latin typeface="Trebuchet MS"/>
                <a:ea typeface="Trebuchet MS"/>
                <a:cs typeface="Trebuchet MS"/>
                <a:sym typeface="Trebuchet MS"/>
              </a:rPr>
              <a:t>every program </a:t>
            </a:r>
            <a:r>
              <a:rPr lang="en">
                <a:solidFill>
                  <a:srgbClr val="FFFFFF"/>
                </a:solidFill>
                <a:latin typeface="Trebuchet MS"/>
                <a:ea typeface="Trebuchet MS"/>
                <a:cs typeface="Trebuchet MS"/>
                <a:sym typeface="Trebuchet MS"/>
              </a:rPr>
              <a:t>you use has a GUI</a:t>
            </a:r>
          </a:p>
          <a:p>
            <a:pPr indent="-228600" lvl="0" marL="457200">
              <a:spcBef>
                <a:spcPts val="0"/>
              </a:spcBef>
              <a:buClr>
                <a:srgbClr val="FFFFFF"/>
              </a:buClr>
              <a:buFont typeface="Trebuchet MS"/>
              <a:buChar char="●"/>
            </a:pPr>
            <a:r>
              <a:rPr lang="en">
                <a:solidFill>
                  <a:srgbClr val="FFFFFF"/>
                </a:solidFill>
                <a:latin typeface="Trebuchet MS"/>
                <a:ea typeface="Trebuchet MS"/>
                <a:cs typeface="Trebuchet MS"/>
                <a:sym typeface="Trebuchet MS"/>
              </a:rPr>
              <a:t>But in the programming/scripting world, there is also the command line/terminal</a:t>
            </a:r>
          </a:p>
          <a:p>
            <a:pPr indent="-228600" lvl="0" marL="457200">
              <a:spcBef>
                <a:spcPts val="0"/>
              </a:spcBef>
              <a:buClr>
                <a:srgbClr val="FFFFFF"/>
              </a:buClr>
              <a:buFont typeface="Trebuchet MS"/>
              <a:buChar char="●"/>
            </a:pPr>
            <a:r>
              <a:rPr lang="en">
                <a:solidFill>
                  <a:srgbClr val="FFFFFF"/>
                </a:solidFill>
                <a:latin typeface="Trebuchet MS"/>
                <a:ea typeface="Trebuchet MS"/>
                <a:cs typeface="Trebuchet MS"/>
                <a:sym typeface="Trebuchet MS"/>
              </a:rPr>
              <a:t>We will be using both: Postman is a GUI</a:t>
            </a:r>
          </a:p>
          <a:p>
            <a:pPr lvl="0">
              <a:spcBef>
                <a:spcPts val="0"/>
              </a:spcBef>
              <a:buNone/>
            </a:pPr>
            <a:r>
              <a:t/>
            </a:r>
            <a:endParaRPr>
              <a:latin typeface="Trebuchet MS"/>
              <a:ea typeface="Trebuchet MS"/>
              <a:cs typeface="Trebuchet MS"/>
              <a:sym typeface="Trebuchet MS"/>
            </a:endParaRPr>
          </a:p>
        </p:txBody>
      </p:sp>
      <p:pic>
        <p:nvPicPr>
          <p:cNvPr descr="gui-vs-command-line-990x495.jpg" id="354" name="Shape 354"/>
          <p:cNvPicPr preferRelativeResize="0"/>
          <p:nvPr/>
        </p:nvPicPr>
        <p:blipFill>
          <a:blip r:embed="rId3">
            <a:alphaModFix/>
          </a:blip>
          <a:stretch>
            <a:fillRect/>
          </a:stretch>
        </p:blipFill>
        <p:spPr>
          <a:xfrm>
            <a:off x="2605399" y="2569224"/>
            <a:ext cx="3922776" cy="1961400"/>
          </a:xfrm>
          <a:prstGeom prst="rect">
            <a:avLst/>
          </a:prstGeom>
          <a:noFill/>
          <a:ln>
            <a:noFill/>
          </a:ln>
        </p:spPr>
      </p:pic>
      <p:sp>
        <p:nvSpPr>
          <p:cNvPr id="355" name="Shape 355"/>
          <p:cNvSpPr txBox="1"/>
          <p:nvPr/>
        </p:nvSpPr>
        <p:spPr>
          <a:xfrm>
            <a:off x="561200" y="4510125"/>
            <a:ext cx="8011200" cy="341100"/>
          </a:xfrm>
          <a:prstGeom prst="rect">
            <a:avLst/>
          </a:prstGeom>
          <a:noFill/>
          <a:ln>
            <a:noFill/>
          </a:ln>
        </p:spPr>
        <p:txBody>
          <a:bodyPr anchorCtr="0" anchor="t" bIns="91425" lIns="91425" rIns="91425" tIns="91425">
            <a:noAutofit/>
          </a:bodyPr>
          <a:lstStyle/>
          <a:p>
            <a:pPr lvl="0" algn="ctr">
              <a:spcBef>
                <a:spcPts val="0"/>
              </a:spcBef>
              <a:buNone/>
            </a:pPr>
            <a:r>
              <a:rPr lang="en" sz="700"/>
              <a:t>Image from http://www.differencebtw.com/difference-between-gui-and-command-line/</a:t>
            </a: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59" name="Shape 359"/>
        <p:cNvGrpSpPr/>
        <p:nvPr/>
      </p:nvGrpSpPr>
      <p:grpSpPr>
        <a:xfrm>
          <a:off x="0" y="0"/>
          <a:ext cx="0" cy="0"/>
          <a:chOff x="0" y="0"/>
          <a:chExt cx="0" cy="0"/>
        </a:xfrm>
      </p:grpSpPr>
      <p:sp>
        <p:nvSpPr>
          <p:cNvPr id="360" name="Shape 360"/>
          <p:cNvSpPr txBox="1"/>
          <p:nvPr/>
        </p:nvSpPr>
        <p:spPr>
          <a:xfrm>
            <a:off x="298188" y="3541600"/>
            <a:ext cx="8386800" cy="640200"/>
          </a:xfrm>
          <a:prstGeom prst="rect">
            <a:avLst/>
          </a:prstGeom>
          <a:noFill/>
          <a:ln>
            <a:noFill/>
          </a:ln>
        </p:spPr>
        <p:txBody>
          <a:bodyPr anchorCtr="0" anchor="t" bIns="91425" lIns="91425" rIns="91425" tIns="91425">
            <a:noAutofit/>
          </a:bodyPr>
          <a:lstStyle/>
          <a:p>
            <a:pPr lvl="0" rtl="0" algn="ctr">
              <a:lnSpc>
                <a:spcPct val="115000"/>
              </a:lnSpc>
              <a:spcBef>
                <a:spcPts val="0"/>
              </a:spcBef>
              <a:buClr>
                <a:schemeClr val="dk2"/>
              </a:buClr>
              <a:buSzPct val="55000"/>
              <a:buFont typeface="Arial"/>
              <a:buNone/>
            </a:pPr>
            <a:r>
              <a:rPr lang="en" sz="2000" u="sng">
                <a:solidFill>
                  <a:schemeClr val="hlink"/>
                </a:solidFill>
                <a:hlinkClick r:id="rId3"/>
              </a:rPr>
              <a:t>http://projects.propublica.org/nonprofits/api/v2/search.json?q=animal</a:t>
            </a:r>
          </a:p>
          <a:p>
            <a:pPr lvl="0" rtl="0">
              <a:spcBef>
                <a:spcPts val="0"/>
              </a:spcBef>
              <a:buNone/>
            </a:pPr>
            <a:r>
              <a:t/>
            </a:r>
            <a:endParaRPr/>
          </a:p>
        </p:txBody>
      </p:sp>
      <p:pic>
        <p:nvPicPr>
          <p:cNvPr id="361" name="Shape 361"/>
          <p:cNvPicPr preferRelativeResize="0"/>
          <p:nvPr/>
        </p:nvPicPr>
        <p:blipFill>
          <a:blip r:embed="rId4">
            <a:alphaModFix/>
          </a:blip>
          <a:stretch>
            <a:fillRect/>
          </a:stretch>
        </p:blipFill>
        <p:spPr>
          <a:xfrm>
            <a:off x="339587" y="1260699"/>
            <a:ext cx="8304001" cy="1826199"/>
          </a:xfrm>
          <a:prstGeom prst="rect">
            <a:avLst/>
          </a:prstGeom>
          <a:noFill/>
          <a:ln>
            <a:noFill/>
          </a:ln>
        </p:spPr>
      </p:pic>
      <p:sp>
        <p:nvSpPr>
          <p:cNvPr id="362" name="Shape 362"/>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GET through a GUI</a:t>
            </a: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66" name="Shape 366"/>
        <p:cNvGrpSpPr/>
        <p:nvPr/>
      </p:nvGrpSpPr>
      <p:grpSpPr>
        <a:xfrm>
          <a:off x="0" y="0"/>
          <a:ext cx="0" cy="0"/>
          <a:chOff x="0" y="0"/>
          <a:chExt cx="0" cy="0"/>
        </a:xfrm>
      </p:grpSpPr>
      <p:pic>
        <p:nvPicPr>
          <p:cNvPr id="367" name="Shape 367"/>
          <p:cNvPicPr preferRelativeResize="0"/>
          <p:nvPr/>
        </p:nvPicPr>
        <p:blipFill>
          <a:blip r:embed="rId3">
            <a:alphaModFix/>
          </a:blip>
          <a:stretch>
            <a:fillRect/>
          </a:stretch>
        </p:blipFill>
        <p:spPr>
          <a:xfrm>
            <a:off x="5574300" y="823912"/>
            <a:ext cx="3000375" cy="3495675"/>
          </a:xfrm>
          <a:prstGeom prst="rect">
            <a:avLst/>
          </a:prstGeom>
          <a:noFill/>
          <a:ln cap="flat" cmpd="sng" w="9525">
            <a:solidFill>
              <a:srgbClr val="B7B7B7"/>
            </a:solidFill>
            <a:prstDash val="solid"/>
            <a:round/>
            <a:headEnd len="med" w="med" type="none"/>
            <a:tailEnd len="med" w="med" type="none"/>
          </a:ln>
        </p:spPr>
      </p:pic>
      <p:pic>
        <p:nvPicPr>
          <p:cNvPr id="368" name="Shape 368"/>
          <p:cNvPicPr preferRelativeResize="0"/>
          <p:nvPr/>
        </p:nvPicPr>
        <p:blipFill>
          <a:blip r:embed="rId4">
            <a:alphaModFix/>
          </a:blip>
          <a:stretch>
            <a:fillRect/>
          </a:stretch>
        </p:blipFill>
        <p:spPr>
          <a:xfrm>
            <a:off x="173300" y="1123175"/>
            <a:ext cx="5269500" cy="2439984"/>
          </a:xfrm>
          <a:prstGeom prst="rect">
            <a:avLst/>
          </a:prstGeom>
          <a:noFill/>
          <a:ln cap="flat" cmpd="sng" w="9525">
            <a:solidFill>
              <a:srgbClr val="B7B7B7"/>
            </a:solidFill>
            <a:prstDash val="solid"/>
            <a:round/>
            <a:headEnd len="med" w="med" type="none"/>
            <a:tailEnd len="med" w="med" type="none"/>
          </a:ln>
        </p:spPr>
      </p:pic>
      <p:sp>
        <p:nvSpPr>
          <p:cNvPr id="369" name="Shape 369"/>
          <p:cNvSpPr txBox="1"/>
          <p:nvPr/>
        </p:nvSpPr>
        <p:spPr>
          <a:xfrm>
            <a:off x="1158475" y="3786825"/>
            <a:ext cx="4329300" cy="807300"/>
          </a:xfrm>
          <a:prstGeom prst="rect">
            <a:avLst/>
          </a:prstGeom>
          <a:noFill/>
          <a:ln>
            <a:noFill/>
          </a:ln>
        </p:spPr>
        <p:txBody>
          <a:bodyPr anchorCtr="0" anchor="t" bIns="91425" lIns="91425" rIns="91425" tIns="91425">
            <a:noAutofit/>
          </a:bodyPr>
          <a:lstStyle/>
          <a:p>
            <a:pPr lvl="0" algn="r">
              <a:spcBef>
                <a:spcPts val="0"/>
              </a:spcBef>
              <a:buClr>
                <a:schemeClr val="dk2"/>
              </a:buClr>
              <a:buFont typeface="Arial"/>
              <a:buNone/>
            </a:pPr>
            <a:r>
              <a:rPr lang="en">
                <a:solidFill>
                  <a:schemeClr val="dk2"/>
                </a:solidFill>
                <a:latin typeface="Trebuchet MS"/>
                <a:ea typeface="Trebuchet MS"/>
                <a:cs typeface="Trebuchet MS"/>
                <a:sym typeface="Trebuchet MS"/>
              </a:rPr>
              <a:t>You don’t get different </a:t>
            </a:r>
            <a:r>
              <a:rPr i="1" lang="en">
                <a:solidFill>
                  <a:schemeClr val="dk2"/>
                </a:solidFill>
                <a:latin typeface="Trebuchet MS"/>
                <a:ea typeface="Trebuchet MS"/>
                <a:cs typeface="Trebuchet MS"/>
                <a:sym typeface="Trebuchet MS"/>
              </a:rPr>
              <a:t>results</a:t>
            </a:r>
            <a:r>
              <a:rPr lang="en">
                <a:solidFill>
                  <a:schemeClr val="dk2"/>
                </a:solidFill>
                <a:latin typeface="Trebuchet MS"/>
                <a:ea typeface="Trebuchet MS"/>
                <a:cs typeface="Trebuchet MS"/>
                <a:sym typeface="Trebuchet MS"/>
              </a:rPr>
              <a:t>, you get the same results in a different format.</a:t>
            </a:r>
          </a:p>
        </p:txBody>
      </p:sp>
      <p:sp>
        <p:nvSpPr>
          <p:cNvPr id="370" name="Shape 370"/>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latin typeface="Georgia"/>
                <a:ea typeface="Georgia"/>
                <a:cs typeface="Georgia"/>
                <a:sym typeface="Georgia"/>
              </a:rPr>
              <a:t>Web search versus API</a:t>
            </a: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374" name="Shape 374"/>
        <p:cNvGrpSpPr/>
        <p:nvPr/>
      </p:nvGrpSpPr>
      <p:grpSpPr>
        <a:xfrm>
          <a:off x="0" y="0"/>
          <a:ext cx="0" cy="0"/>
          <a:chOff x="0" y="0"/>
          <a:chExt cx="0" cy="0"/>
        </a:xfrm>
      </p:grpSpPr>
      <p:sp>
        <p:nvSpPr>
          <p:cNvPr id="375" name="Shape 375"/>
          <p:cNvSpPr txBox="1"/>
          <p:nvPr>
            <p:ph type="title"/>
          </p:nvPr>
        </p:nvSpPr>
        <p:spPr>
          <a:xfrm>
            <a:off x="418387" y="587625"/>
            <a:ext cx="8296800" cy="1233900"/>
          </a:xfrm>
          <a:prstGeom prst="rect">
            <a:avLst/>
          </a:prstGeom>
        </p:spPr>
        <p:txBody>
          <a:bodyPr anchorCtr="0" anchor="ctr" bIns="91425" lIns="91425" rIns="91425" tIns="91425">
            <a:noAutofit/>
          </a:bodyPr>
          <a:lstStyle/>
          <a:p>
            <a:pPr lvl="0">
              <a:spcBef>
                <a:spcPts val="0"/>
              </a:spcBef>
              <a:buNone/>
            </a:pPr>
            <a:r>
              <a:rPr lang="en">
                <a:solidFill>
                  <a:srgbClr val="FFFFFF"/>
                </a:solidFill>
              </a:rPr>
              <a:t>Vocabulary pitstop:</a:t>
            </a:r>
          </a:p>
          <a:p>
            <a:pPr lvl="0" rtl="0">
              <a:spcBef>
                <a:spcPts val="0"/>
              </a:spcBef>
              <a:buNone/>
            </a:pPr>
            <a:r>
              <a:rPr lang="en">
                <a:solidFill>
                  <a:srgbClr val="FFFFFF"/>
                </a:solidFill>
              </a:rPr>
              <a:t>JSON</a:t>
            </a:r>
          </a:p>
        </p:txBody>
      </p:sp>
      <p:sp>
        <p:nvSpPr>
          <p:cNvPr id="376" name="Shape 376"/>
          <p:cNvSpPr txBox="1"/>
          <p:nvPr/>
        </p:nvSpPr>
        <p:spPr>
          <a:xfrm>
            <a:off x="411637" y="2064275"/>
            <a:ext cx="8310300" cy="2916300"/>
          </a:xfrm>
          <a:prstGeom prst="rect">
            <a:avLst/>
          </a:prstGeom>
          <a:noFill/>
          <a:ln>
            <a:noFill/>
          </a:ln>
        </p:spPr>
        <p:txBody>
          <a:bodyPr anchorCtr="0" anchor="t" bIns="91425" lIns="91425" rIns="91425" tIns="91425">
            <a:noAutofit/>
          </a:bodyPr>
          <a:lstStyle/>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JSON (jason) is the most typical data transmission standard in APIs</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It is lightweight and easy to read and NOT scary</a:t>
            </a:r>
          </a:p>
          <a:p>
            <a:pPr indent="-228600" lvl="0" marL="457200" rtl="0">
              <a:spcBef>
                <a:spcPts val="0"/>
              </a:spcBef>
              <a:buClr>
                <a:srgbClr val="FFFFFF"/>
              </a:buClr>
              <a:buFont typeface="Trebuchet MS"/>
              <a:buChar char="●"/>
            </a:pPr>
            <a:r>
              <a:rPr b="1" lang="en">
                <a:solidFill>
                  <a:srgbClr val="FFFFFF"/>
                </a:solidFill>
                <a:latin typeface="Trebuchet MS"/>
                <a:ea typeface="Trebuchet MS"/>
                <a:cs typeface="Trebuchet MS"/>
                <a:sym typeface="Trebuchet MS"/>
              </a:rPr>
              <a:t>Consists of key-value pairs, </a:t>
            </a:r>
            <a:r>
              <a:rPr b="1" lang="en">
                <a:solidFill>
                  <a:srgbClr val="FFFFFF"/>
                </a:solidFill>
                <a:latin typeface="Consolas"/>
                <a:ea typeface="Consolas"/>
                <a:cs typeface="Consolas"/>
                <a:sym typeface="Consolas"/>
              </a:rPr>
              <a:t>“key”: “value”</a:t>
            </a:r>
          </a:p>
          <a:p>
            <a:pPr lvl="0" rtl="0">
              <a:spcBef>
                <a:spcPts val="0"/>
              </a:spcBef>
              <a:buNone/>
            </a:pPr>
            <a:r>
              <a:t/>
            </a:r>
            <a:endParaRPr b="1">
              <a:solidFill>
                <a:srgbClr val="FFFFFF"/>
              </a:solidFill>
              <a:latin typeface="Consolas"/>
              <a:ea typeface="Consolas"/>
              <a:cs typeface="Consolas"/>
              <a:sym typeface="Consolas"/>
            </a:endParaRPr>
          </a:p>
          <a:p>
            <a:pPr lvl="0" rtl="0">
              <a:spcBef>
                <a:spcPts val="0"/>
              </a:spcBef>
              <a:buNone/>
            </a:pPr>
            <a:r>
              <a:t/>
            </a:r>
            <a:endParaRPr>
              <a:latin typeface="Trebuchet MS"/>
              <a:ea typeface="Trebuchet MS"/>
              <a:cs typeface="Trebuchet MS"/>
              <a:sym typeface="Trebuchet MS"/>
            </a:endParaRPr>
          </a:p>
        </p:txBody>
      </p:sp>
      <p:sp>
        <p:nvSpPr>
          <p:cNvPr id="377" name="Shape 377"/>
          <p:cNvSpPr txBox="1"/>
          <p:nvPr/>
        </p:nvSpPr>
        <p:spPr>
          <a:xfrm>
            <a:off x="1248637" y="3101625"/>
            <a:ext cx="6636300" cy="864600"/>
          </a:xfrm>
          <a:prstGeom prst="rect">
            <a:avLst/>
          </a:prstGeom>
          <a:solidFill>
            <a:srgbClr val="F3F3F3"/>
          </a:solidFill>
          <a:ln>
            <a:noFill/>
          </a:ln>
        </p:spPr>
        <p:txBody>
          <a:bodyPr anchorCtr="0" anchor="t" bIns="91425" lIns="91425" rIns="91425" tIns="91425">
            <a:noAutofit/>
          </a:bodyPr>
          <a:lstStyle/>
          <a:p>
            <a:pPr lvl="0">
              <a:spcBef>
                <a:spcPts val="0"/>
              </a:spcBef>
              <a:buNone/>
            </a:pPr>
            <a:r>
              <a:rPr lang="en">
                <a:latin typeface="Consolas"/>
                <a:ea typeface="Consolas"/>
                <a:cs typeface="Consolas"/>
                <a:sym typeface="Consolas"/>
              </a:rPr>
              <a:t>&lt;unittitle&gt;Johns Hopkins University library records&lt;/unittitle&gt;</a:t>
            </a:r>
          </a:p>
          <a:p>
            <a:pPr lvl="0">
              <a:spcBef>
                <a:spcPts val="0"/>
              </a:spcBef>
              <a:buNone/>
            </a:pPr>
            <a:r>
              <a:t/>
            </a:r>
            <a:endParaRPr>
              <a:latin typeface="Consolas"/>
              <a:ea typeface="Consolas"/>
              <a:cs typeface="Consolas"/>
              <a:sym typeface="Consolas"/>
            </a:endParaRPr>
          </a:p>
          <a:p>
            <a:pPr lvl="0">
              <a:spcBef>
                <a:spcPts val="0"/>
              </a:spcBef>
              <a:buNone/>
            </a:pPr>
            <a:r>
              <a:rPr lang="en">
                <a:latin typeface="Consolas"/>
                <a:ea typeface="Consolas"/>
                <a:cs typeface="Consolas"/>
                <a:sym typeface="Consolas"/>
              </a:rPr>
              <a:t>“Title”: “Johns Hopkins University library records”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2" name="Shape 92"/>
        <p:cNvGrpSpPr/>
        <p:nvPr/>
      </p:nvGrpSpPr>
      <p:grpSpPr>
        <a:xfrm>
          <a:off x="0" y="0"/>
          <a:ext cx="0" cy="0"/>
          <a:chOff x="0" y="0"/>
          <a:chExt cx="0" cy="0"/>
        </a:xfrm>
      </p:grpSpPr>
      <p:sp>
        <p:nvSpPr>
          <p:cNvPr id="93" name="Shape 93"/>
          <p:cNvSpPr txBox="1"/>
          <p:nvPr>
            <p:ph type="title"/>
          </p:nvPr>
        </p:nvSpPr>
        <p:spPr>
          <a:xfrm>
            <a:off x="2400250" y="575950"/>
            <a:ext cx="6321600" cy="635400"/>
          </a:xfrm>
          <a:prstGeom prst="rect">
            <a:avLst/>
          </a:prstGeom>
        </p:spPr>
        <p:txBody>
          <a:bodyPr anchorCtr="0" anchor="t" bIns="91425" lIns="91425" rIns="91425" tIns="91425">
            <a:noAutofit/>
          </a:bodyPr>
          <a:lstStyle/>
          <a:p>
            <a:pPr lvl="0">
              <a:spcBef>
                <a:spcPts val="0"/>
              </a:spcBef>
              <a:buNone/>
            </a:pPr>
            <a:r>
              <a:rPr lang="en"/>
              <a:t>Workshop aims</a:t>
            </a:r>
          </a:p>
        </p:txBody>
      </p:sp>
      <p:sp>
        <p:nvSpPr>
          <p:cNvPr id="94" name="Shape 94"/>
          <p:cNvSpPr txBox="1"/>
          <p:nvPr>
            <p:ph idx="1" type="body"/>
          </p:nvPr>
        </p:nvSpPr>
        <p:spPr>
          <a:xfrm>
            <a:off x="2400302" y="1145475"/>
            <a:ext cx="3071400" cy="3002400"/>
          </a:xfrm>
          <a:prstGeom prst="rect">
            <a:avLst/>
          </a:prstGeom>
        </p:spPr>
        <p:txBody>
          <a:bodyPr anchorCtr="0" anchor="t" bIns="91425" lIns="91425" rIns="91425" tIns="91425">
            <a:noAutofit/>
          </a:bodyPr>
          <a:lstStyle/>
          <a:p>
            <a:pPr lvl="0" algn="ctr">
              <a:spcBef>
                <a:spcPts val="0"/>
              </a:spcBef>
              <a:buNone/>
            </a:pPr>
            <a:r>
              <a:rPr b="1" lang="en">
                <a:solidFill>
                  <a:srgbClr val="666666"/>
                </a:solidFill>
              </a:rPr>
              <a:t>1.</a:t>
            </a:r>
          </a:p>
          <a:p>
            <a:pPr lvl="0">
              <a:spcBef>
                <a:spcPts val="0"/>
              </a:spcBef>
              <a:buNone/>
            </a:pPr>
            <a:r>
              <a:rPr lang="en"/>
              <a:t>Practical, real life application</a:t>
            </a:r>
          </a:p>
          <a:p>
            <a:pPr lvl="0">
              <a:spcBef>
                <a:spcPts val="0"/>
              </a:spcBef>
              <a:buNone/>
            </a:pPr>
            <a:r>
              <a:rPr lang="en"/>
              <a:t>Info-packed take-home</a:t>
            </a:r>
          </a:p>
          <a:p>
            <a:pPr lvl="0">
              <a:spcBef>
                <a:spcPts val="0"/>
              </a:spcBef>
              <a:buNone/>
            </a:pPr>
            <a:r>
              <a:rPr lang="en"/>
              <a:t>Resource-packed GitHub</a:t>
            </a:r>
          </a:p>
        </p:txBody>
      </p:sp>
      <p:sp>
        <p:nvSpPr>
          <p:cNvPr id="95" name="Shape 95"/>
          <p:cNvSpPr txBox="1"/>
          <p:nvPr>
            <p:ph idx="2" type="body"/>
          </p:nvPr>
        </p:nvSpPr>
        <p:spPr>
          <a:xfrm>
            <a:off x="5650575" y="1145475"/>
            <a:ext cx="3071400" cy="3461400"/>
          </a:xfrm>
          <a:prstGeom prst="rect">
            <a:avLst/>
          </a:prstGeom>
        </p:spPr>
        <p:txBody>
          <a:bodyPr anchorCtr="0" anchor="t" bIns="91425" lIns="91425" rIns="91425" tIns="91425">
            <a:noAutofit/>
          </a:bodyPr>
          <a:lstStyle/>
          <a:p>
            <a:pPr lvl="0" rtl="0" algn="ctr">
              <a:spcBef>
                <a:spcPts val="0"/>
              </a:spcBef>
              <a:buClr>
                <a:schemeClr val="dk2"/>
              </a:buClr>
              <a:buSzPct val="78571"/>
              <a:buFont typeface="Arial"/>
              <a:buNone/>
            </a:pPr>
            <a:r>
              <a:rPr b="1" lang="en">
                <a:solidFill>
                  <a:srgbClr val="666666"/>
                </a:solidFill>
              </a:rPr>
              <a:t>2.</a:t>
            </a:r>
          </a:p>
          <a:p>
            <a:pPr lvl="0">
              <a:spcBef>
                <a:spcPts val="0"/>
              </a:spcBef>
              <a:buNone/>
            </a:pPr>
            <a:r>
              <a:rPr lang="en"/>
              <a:t>Assurances:</a:t>
            </a:r>
          </a:p>
          <a:p>
            <a:pPr lvl="0">
              <a:spcBef>
                <a:spcPts val="0"/>
              </a:spcBef>
              <a:buNone/>
            </a:pPr>
            <a:r>
              <a:rPr lang="en"/>
              <a:t>You are not alone</a:t>
            </a:r>
          </a:p>
          <a:p>
            <a:pPr lvl="0">
              <a:spcBef>
                <a:spcPts val="0"/>
              </a:spcBef>
              <a:buNone/>
            </a:pPr>
            <a:r>
              <a:rPr lang="en"/>
              <a:t>I didn’t get into this field for this either (but some of you may have!)</a:t>
            </a:r>
          </a:p>
          <a:p>
            <a:pPr lvl="0">
              <a:spcBef>
                <a:spcPts val="0"/>
              </a:spcBef>
              <a:buNone/>
            </a:pPr>
            <a:r>
              <a:rPr lang="en"/>
              <a:t>This is difficult and frustrating</a:t>
            </a:r>
          </a:p>
          <a:p>
            <a:pPr lvl="0">
              <a:spcBef>
                <a:spcPts val="0"/>
              </a:spcBef>
              <a:buNone/>
            </a:pPr>
            <a:r>
              <a:rPr lang="en"/>
              <a:t>You didn’t miss a flight; the airport turned into a space launch while you were in the parking lot</a:t>
            </a: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a:p>
            <a:pPr lvl="0">
              <a:spcBef>
                <a:spcPts val="0"/>
              </a:spcBef>
              <a:buNone/>
            </a:pPr>
            <a:r>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381" name="Shape 381"/>
        <p:cNvGrpSpPr/>
        <p:nvPr/>
      </p:nvGrpSpPr>
      <p:grpSpPr>
        <a:xfrm>
          <a:off x="0" y="0"/>
          <a:ext cx="0" cy="0"/>
          <a:chOff x="0" y="0"/>
          <a:chExt cx="0" cy="0"/>
        </a:xfrm>
      </p:grpSpPr>
      <p:sp>
        <p:nvSpPr>
          <p:cNvPr id="382" name="Shape 382"/>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386" name="Shape 386"/>
        <p:cNvGrpSpPr/>
        <p:nvPr/>
      </p:nvGrpSpPr>
      <p:grpSpPr>
        <a:xfrm>
          <a:off x="0" y="0"/>
          <a:ext cx="0" cy="0"/>
          <a:chOff x="0" y="0"/>
          <a:chExt cx="0" cy="0"/>
        </a:xfrm>
      </p:grpSpPr>
      <p:sp>
        <p:nvSpPr>
          <p:cNvPr id="387" name="Shape 387"/>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Chronicling America</a:t>
            </a: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1" name="Shape 391"/>
        <p:cNvGrpSpPr/>
        <p:nvPr/>
      </p:nvGrpSpPr>
      <p:grpSpPr>
        <a:xfrm>
          <a:off x="0" y="0"/>
          <a:ext cx="0" cy="0"/>
          <a:chOff x="0" y="0"/>
          <a:chExt cx="0" cy="0"/>
        </a:xfrm>
      </p:grpSpPr>
      <p:sp>
        <p:nvSpPr>
          <p:cNvPr id="392" name="Shape 392"/>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sz="2400"/>
              <a:t>Web search versus API</a:t>
            </a:r>
          </a:p>
        </p:txBody>
      </p:sp>
      <p:sp>
        <p:nvSpPr>
          <p:cNvPr id="393" name="Shape 393"/>
          <p:cNvSpPr txBox="1"/>
          <p:nvPr/>
        </p:nvSpPr>
        <p:spPr>
          <a:xfrm>
            <a:off x="403675" y="1080150"/>
            <a:ext cx="4127100" cy="36345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Scenario</a:t>
            </a:r>
            <a:r>
              <a:rPr lang="en">
                <a:solidFill>
                  <a:schemeClr val="dk2"/>
                </a:solidFill>
                <a:latin typeface="Trebuchet MS"/>
                <a:ea typeface="Trebuchet MS"/>
                <a:cs typeface="Trebuchet MS"/>
                <a:sym typeface="Trebuchet MS"/>
              </a:rPr>
              <a:t>: You wish to link to every digitized edition of a certain newspaper hosted in Chronicling America.</a:t>
            </a:r>
          </a:p>
          <a:p>
            <a:pPr lvl="0" rtl="0">
              <a:spcBef>
                <a:spcPts val="0"/>
              </a:spcBef>
              <a:buNone/>
            </a:pPr>
            <a:r>
              <a:t/>
            </a:r>
            <a:endParaRPr>
              <a:latin typeface="Trebuchet MS"/>
              <a:ea typeface="Trebuchet MS"/>
              <a:cs typeface="Trebuchet MS"/>
              <a:sym typeface="Trebuchet MS"/>
            </a:endParaRPr>
          </a:p>
          <a:p>
            <a:pPr lvl="0" rtl="0">
              <a:spcBef>
                <a:spcPts val="0"/>
              </a:spcBef>
              <a:buNone/>
            </a:pPr>
            <a:r>
              <a:t/>
            </a:r>
            <a:endParaRPr>
              <a:latin typeface="Trebuchet MS"/>
              <a:ea typeface="Trebuchet MS"/>
              <a:cs typeface="Trebuchet MS"/>
              <a:sym typeface="Trebuchet MS"/>
            </a:endParaRP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Navigate to ChroniclingAmerica.loc.gov</a:t>
            </a: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Search for “the times dispatch” in quotes</a:t>
            </a:r>
          </a:p>
        </p:txBody>
      </p:sp>
      <p:pic>
        <p:nvPicPr>
          <p:cNvPr descr="chronamer.jpg" id="394" name="Shape 394"/>
          <p:cNvPicPr preferRelativeResize="0"/>
          <p:nvPr/>
        </p:nvPicPr>
        <p:blipFill>
          <a:blip r:embed="rId3">
            <a:alphaModFix/>
          </a:blip>
          <a:stretch>
            <a:fillRect/>
          </a:stretch>
        </p:blipFill>
        <p:spPr>
          <a:xfrm>
            <a:off x="4346950" y="1013325"/>
            <a:ext cx="4719373" cy="31168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398" name="Shape 398"/>
        <p:cNvGrpSpPr/>
        <p:nvPr/>
      </p:nvGrpSpPr>
      <p:grpSpPr>
        <a:xfrm>
          <a:off x="0" y="0"/>
          <a:ext cx="0" cy="0"/>
          <a:chOff x="0" y="0"/>
          <a:chExt cx="0" cy="0"/>
        </a:xfrm>
      </p:grpSpPr>
      <p:sp>
        <p:nvSpPr>
          <p:cNvPr id="399" name="Shape 399"/>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sz="2400"/>
              <a:t>Web search versus API</a:t>
            </a:r>
          </a:p>
        </p:txBody>
      </p:sp>
      <p:sp>
        <p:nvSpPr>
          <p:cNvPr id="400" name="Shape 400"/>
          <p:cNvSpPr txBox="1"/>
          <p:nvPr/>
        </p:nvSpPr>
        <p:spPr>
          <a:xfrm>
            <a:off x="403675" y="1080150"/>
            <a:ext cx="3737100" cy="36345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a:t>
            </a:r>
            <a:r>
              <a:rPr lang="en">
                <a:solidFill>
                  <a:schemeClr val="dk2"/>
                </a:solidFill>
                <a:latin typeface="Trebuchet MS"/>
                <a:ea typeface="Trebuchet MS"/>
                <a:cs typeface="Trebuchet MS"/>
                <a:sym typeface="Trebuchet MS"/>
              </a:rPr>
              <a:t>: You wish to link to every digitized edition of a certain newspaper hosted in Chronicling America.</a:t>
            </a:r>
          </a:p>
          <a:p>
            <a:pPr lvl="0" rtl="0">
              <a:lnSpc>
                <a:spcPct val="200000"/>
              </a:lnSpc>
              <a:spcBef>
                <a:spcPts val="0"/>
              </a:spcBef>
              <a:buNone/>
            </a:pPr>
            <a:r>
              <a:t/>
            </a:r>
            <a:endParaRPr>
              <a:latin typeface="Trebuchet MS"/>
              <a:ea typeface="Trebuchet MS"/>
              <a:cs typeface="Trebuchet MS"/>
              <a:sym typeface="Trebuchet MS"/>
            </a:endParaRP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Click any record</a:t>
            </a:r>
          </a:p>
          <a:p>
            <a:pPr indent="-228600" lvl="0" marL="457200" rtl="0">
              <a:lnSpc>
                <a:spcPct val="200000"/>
              </a:lnSpc>
              <a:spcBef>
                <a:spcPts val="0"/>
              </a:spcBef>
              <a:buFont typeface="Trebuchet MS"/>
              <a:buAutoNum type="arabicPeriod"/>
            </a:pPr>
            <a:r>
              <a:rPr lang="en">
                <a:latin typeface="Trebuchet MS"/>
                <a:ea typeface="Trebuchet MS"/>
                <a:cs typeface="Trebuchet MS"/>
                <a:sym typeface="Trebuchet MS"/>
              </a:rPr>
              <a:t>Click </a:t>
            </a:r>
            <a:r>
              <a:rPr lang="en" u="sng">
                <a:latin typeface="Trebuchet MS"/>
                <a:ea typeface="Trebuchet MS"/>
                <a:cs typeface="Trebuchet MS"/>
                <a:sym typeface="Trebuchet MS"/>
              </a:rPr>
              <a:t>All Issues</a:t>
            </a:r>
          </a:p>
        </p:txBody>
      </p:sp>
      <p:pic>
        <p:nvPicPr>
          <p:cNvPr descr="chronamer2.jpg" id="401" name="Shape 401"/>
          <p:cNvPicPr preferRelativeResize="0"/>
          <p:nvPr/>
        </p:nvPicPr>
        <p:blipFill>
          <a:blip r:embed="rId3">
            <a:alphaModFix/>
          </a:blip>
          <a:stretch>
            <a:fillRect/>
          </a:stretch>
        </p:blipFill>
        <p:spPr>
          <a:xfrm>
            <a:off x="4140850" y="1657624"/>
            <a:ext cx="4932249" cy="20382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05" name="Shape 405"/>
        <p:cNvGrpSpPr/>
        <p:nvPr/>
      </p:nvGrpSpPr>
      <p:grpSpPr>
        <a:xfrm>
          <a:off x="0" y="0"/>
          <a:ext cx="0" cy="0"/>
          <a:chOff x="0" y="0"/>
          <a:chExt cx="0" cy="0"/>
        </a:xfrm>
      </p:grpSpPr>
      <p:sp>
        <p:nvSpPr>
          <p:cNvPr id="406" name="Shape 406"/>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sz="2400">
                <a:latin typeface="Georgia"/>
                <a:ea typeface="Georgia"/>
                <a:cs typeface="Georgia"/>
                <a:sym typeface="Georgia"/>
              </a:rPr>
              <a:t>Web search versus API</a:t>
            </a:r>
          </a:p>
        </p:txBody>
      </p:sp>
      <p:sp>
        <p:nvSpPr>
          <p:cNvPr id="407" name="Shape 407"/>
          <p:cNvSpPr txBox="1"/>
          <p:nvPr/>
        </p:nvSpPr>
        <p:spPr>
          <a:xfrm>
            <a:off x="299650" y="898925"/>
            <a:ext cx="8435700" cy="4941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This is not that helpful. I wonder if there’s another way! Is there an </a:t>
            </a:r>
            <a:r>
              <a:rPr b="1" lang="en">
                <a:latin typeface="Trebuchet MS"/>
                <a:ea typeface="Trebuchet MS"/>
                <a:cs typeface="Trebuchet MS"/>
                <a:sym typeface="Trebuchet MS"/>
              </a:rPr>
              <a:t>API</a:t>
            </a:r>
            <a:r>
              <a:rPr lang="en">
                <a:latin typeface="Trebuchet MS"/>
                <a:ea typeface="Trebuchet MS"/>
                <a:cs typeface="Trebuchet MS"/>
                <a:sym typeface="Trebuchet MS"/>
              </a:rPr>
              <a:t> for this?</a:t>
            </a:r>
          </a:p>
        </p:txBody>
      </p:sp>
      <p:pic>
        <p:nvPicPr>
          <p:cNvPr id="408" name="Shape 408"/>
          <p:cNvPicPr preferRelativeResize="0"/>
          <p:nvPr/>
        </p:nvPicPr>
        <p:blipFill>
          <a:blip r:embed="rId3">
            <a:alphaModFix/>
          </a:blip>
          <a:stretch>
            <a:fillRect/>
          </a:stretch>
        </p:blipFill>
        <p:spPr>
          <a:xfrm>
            <a:off x="2022924" y="1469224"/>
            <a:ext cx="5098150" cy="3146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2" name="Shape 412"/>
        <p:cNvGrpSpPr/>
        <p:nvPr/>
      </p:nvGrpSpPr>
      <p:grpSpPr>
        <a:xfrm>
          <a:off x="0" y="0"/>
          <a:ext cx="0" cy="0"/>
          <a:chOff x="0" y="0"/>
          <a:chExt cx="0" cy="0"/>
        </a:xfrm>
      </p:grpSpPr>
      <p:sp>
        <p:nvSpPr>
          <p:cNvPr id="413" name="Shape 413"/>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sz="2400">
                <a:latin typeface="Georgia"/>
                <a:ea typeface="Georgia"/>
                <a:cs typeface="Georgia"/>
                <a:sym typeface="Georgia"/>
              </a:rPr>
              <a:t>Web search versus API</a:t>
            </a:r>
          </a:p>
        </p:txBody>
      </p:sp>
      <p:pic>
        <p:nvPicPr>
          <p:cNvPr id="414" name="Shape 414"/>
          <p:cNvPicPr preferRelativeResize="0"/>
          <p:nvPr/>
        </p:nvPicPr>
        <p:blipFill>
          <a:blip r:embed="rId3">
            <a:alphaModFix/>
          </a:blip>
          <a:stretch>
            <a:fillRect/>
          </a:stretch>
        </p:blipFill>
        <p:spPr>
          <a:xfrm>
            <a:off x="3688098" y="974975"/>
            <a:ext cx="4844152" cy="3863725"/>
          </a:xfrm>
          <a:prstGeom prst="rect">
            <a:avLst/>
          </a:prstGeom>
          <a:noFill/>
          <a:ln>
            <a:noFill/>
          </a:ln>
        </p:spPr>
      </p:pic>
      <p:sp>
        <p:nvSpPr>
          <p:cNvPr id="415" name="Shape 415"/>
          <p:cNvSpPr txBox="1"/>
          <p:nvPr/>
        </p:nvSpPr>
        <p:spPr>
          <a:xfrm>
            <a:off x="303300" y="898775"/>
            <a:ext cx="3336900" cy="2157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Does </a:t>
            </a:r>
            <a:r>
              <a:rPr b="1" lang="en">
                <a:latin typeface="Trebuchet MS"/>
                <a:ea typeface="Trebuchet MS"/>
                <a:cs typeface="Trebuchet MS"/>
                <a:sym typeface="Trebuchet MS"/>
              </a:rPr>
              <a:t>Chronicling America </a:t>
            </a:r>
            <a:r>
              <a:rPr lang="en">
                <a:latin typeface="Trebuchet MS"/>
                <a:ea typeface="Trebuchet MS"/>
                <a:cs typeface="Trebuchet MS"/>
                <a:sym typeface="Trebuchet MS"/>
              </a:rPr>
              <a:t>have an </a:t>
            </a:r>
            <a:r>
              <a:rPr b="1" lang="en">
                <a:latin typeface="Trebuchet MS"/>
                <a:ea typeface="Trebuchet MS"/>
                <a:cs typeface="Trebuchet MS"/>
                <a:sym typeface="Trebuchet MS"/>
              </a:rPr>
              <a:t>API</a:t>
            </a:r>
            <a:r>
              <a:rPr lang="en">
                <a:latin typeface="Trebuchet MS"/>
                <a:ea typeface="Trebuchet MS"/>
                <a:cs typeface="Trebuchet MS"/>
                <a:sym typeface="Trebuchet MS"/>
              </a:rPr>
              <a:t> we can use to access this information we’re seeing in our browsers?</a:t>
            </a:r>
          </a:p>
          <a:p>
            <a:pPr lvl="0" rtl="0">
              <a:spcBef>
                <a:spcPts val="0"/>
              </a:spcBef>
              <a:buNone/>
            </a:pPr>
            <a:r>
              <a:t/>
            </a:r>
            <a:endParaRPr>
              <a:latin typeface="Trebuchet MS"/>
              <a:ea typeface="Trebuchet MS"/>
              <a:cs typeface="Trebuchet MS"/>
              <a:sym typeface="Trebuchet MS"/>
            </a:endParaRPr>
          </a:p>
          <a:p>
            <a:pPr lvl="0">
              <a:spcBef>
                <a:spcPts val="0"/>
              </a:spcBef>
              <a:buNone/>
            </a:pPr>
            <a:r>
              <a:rPr b="1" lang="en">
                <a:latin typeface="Trebuchet MS"/>
                <a:ea typeface="Trebuchet MS"/>
                <a:cs typeface="Trebuchet MS"/>
                <a:sym typeface="Trebuchet MS"/>
              </a:rPr>
              <a:t>YES!</a:t>
            </a:r>
          </a:p>
          <a:p>
            <a:pPr lvl="0">
              <a:spcBef>
                <a:spcPts val="0"/>
              </a:spcBef>
              <a:buNone/>
            </a:pPr>
            <a:r>
              <a:t/>
            </a:r>
            <a:endParaRPr b="1">
              <a:latin typeface="Trebuchet MS"/>
              <a:ea typeface="Trebuchet MS"/>
              <a:cs typeface="Trebuchet MS"/>
              <a:sym typeface="Trebuchet MS"/>
            </a:endParaRPr>
          </a:p>
          <a:p>
            <a:pPr lvl="0" rtl="0">
              <a:spcBef>
                <a:spcPts val="0"/>
              </a:spcBef>
              <a:buNone/>
            </a:pPr>
            <a:r>
              <a:rPr lang="en">
                <a:latin typeface="Trebuchet MS"/>
                <a:ea typeface="Trebuchet MS"/>
                <a:cs typeface="Trebuchet MS"/>
                <a:sym typeface="Trebuchet MS"/>
              </a:rPr>
              <a:t>Back to Postman!</a:t>
            </a: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19" name="Shape 419"/>
        <p:cNvGrpSpPr/>
        <p:nvPr/>
      </p:nvGrpSpPr>
      <p:grpSpPr>
        <a:xfrm>
          <a:off x="0" y="0"/>
          <a:ext cx="0" cy="0"/>
          <a:chOff x="0" y="0"/>
          <a:chExt cx="0" cy="0"/>
        </a:xfrm>
      </p:grpSpPr>
      <p:sp>
        <p:nvSpPr>
          <p:cNvPr id="420" name="Shape 420"/>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sz="2400"/>
              <a:t>Web search versus API</a:t>
            </a:r>
          </a:p>
        </p:txBody>
      </p:sp>
      <p:sp>
        <p:nvSpPr>
          <p:cNvPr id="421" name="Shape 421"/>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wish to link to every digitized edition of a certain newspaper in Chronicling America.</a:t>
            </a:r>
          </a:p>
        </p:txBody>
      </p:sp>
      <p:sp>
        <p:nvSpPr>
          <p:cNvPr id="422" name="Shape 422"/>
          <p:cNvSpPr txBox="1"/>
          <p:nvPr/>
        </p:nvSpPr>
        <p:spPr>
          <a:xfrm>
            <a:off x="661200" y="3085575"/>
            <a:ext cx="7948500" cy="1176300"/>
          </a:xfrm>
          <a:prstGeom prst="rect">
            <a:avLst/>
          </a:prstGeom>
          <a:noFill/>
          <a:ln>
            <a:noFill/>
          </a:ln>
        </p:spPr>
        <p:txBody>
          <a:bodyPr anchorCtr="0" anchor="t" bIns="91425" lIns="91425" rIns="91425" tIns="91425">
            <a:noAutofit/>
          </a:bodyPr>
          <a:lstStyle/>
          <a:p>
            <a:pPr lvl="0" rtl="0" algn="ctr">
              <a:spcBef>
                <a:spcPts val="0"/>
              </a:spcBef>
              <a:buNone/>
            </a:pPr>
            <a:r>
              <a:rPr lang="en" sz="2400"/>
              <a:t>http://chroniclingamerica.loc.gov/lccn/sn85038615.json</a:t>
            </a:r>
          </a:p>
        </p:txBody>
      </p:sp>
      <p:pic>
        <p:nvPicPr>
          <p:cNvPr id="423" name="Shape 423"/>
          <p:cNvPicPr preferRelativeResize="0"/>
          <p:nvPr/>
        </p:nvPicPr>
        <p:blipFill>
          <a:blip r:embed="rId3">
            <a:alphaModFix/>
          </a:blip>
          <a:stretch>
            <a:fillRect/>
          </a:stretch>
        </p:blipFill>
        <p:spPr>
          <a:xfrm>
            <a:off x="152399" y="1545425"/>
            <a:ext cx="8839200" cy="104845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27" name="Shape 427"/>
        <p:cNvGrpSpPr/>
        <p:nvPr/>
      </p:nvGrpSpPr>
      <p:grpSpPr>
        <a:xfrm>
          <a:off x="0" y="0"/>
          <a:ext cx="0" cy="0"/>
          <a:chOff x="0" y="0"/>
          <a:chExt cx="0" cy="0"/>
        </a:xfrm>
      </p:grpSpPr>
      <p:sp>
        <p:nvSpPr>
          <p:cNvPr id="428" name="Shape 428"/>
          <p:cNvSpPr txBox="1"/>
          <p:nvPr/>
        </p:nvSpPr>
        <p:spPr>
          <a:xfrm>
            <a:off x="876975" y="4321500"/>
            <a:ext cx="7782300" cy="4803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Converting these JSON search results to a CSV (spreadsheet) took less than 10 seconds.</a:t>
            </a:r>
          </a:p>
        </p:txBody>
      </p:sp>
      <p:sp>
        <p:nvSpPr>
          <p:cNvPr id="429" name="Shape 429"/>
          <p:cNvSpPr txBox="1"/>
          <p:nvPr>
            <p:ph type="title"/>
          </p:nvPr>
        </p:nvSpPr>
        <p:spPr>
          <a:xfrm>
            <a:off x="311700" y="411575"/>
            <a:ext cx="8520600" cy="639600"/>
          </a:xfrm>
          <a:prstGeom prst="rect">
            <a:avLst/>
          </a:prstGeom>
        </p:spPr>
        <p:txBody>
          <a:bodyPr anchorCtr="0" anchor="t" bIns="91425" lIns="91425" rIns="91425" tIns="91425">
            <a:noAutofit/>
          </a:bodyPr>
          <a:lstStyle/>
          <a:p>
            <a:pPr lvl="0">
              <a:spcBef>
                <a:spcPts val="0"/>
              </a:spcBef>
              <a:buNone/>
            </a:pPr>
            <a:r>
              <a:rPr lang="en"/>
              <a:t>Re-purposing API data</a:t>
            </a:r>
          </a:p>
        </p:txBody>
      </p:sp>
      <p:pic>
        <p:nvPicPr>
          <p:cNvPr descr="chronamer.png" id="430" name="Shape 430"/>
          <p:cNvPicPr preferRelativeResize="0"/>
          <p:nvPr/>
        </p:nvPicPr>
        <p:blipFill>
          <a:blip r:embed="rId3">
            <a:alphaModFix/>
          </a:blip>
          <a:stretch>
            <a:fillRect/>
          </a:stretch>
        </p:blipFill>
        <p:spPr>
          <a:xfrm>
            <a:off x="1970175" y="1156925"/>
            <a:ext cx="2228674" cy="3027311"/>
          </a:xfrm>
          <a:prstGeom prst="rect">
            <a:avLst/>
          </a:prstGeom>
          <a:noFill/>
          <a:ln>
            <a:noFill/>
          </a:ln>
        </p:spPr>
      </p:pic>
      <p:pic>
        <p:nvPicPr>
          <p:cNvPr id="431" name="Shape 431"/>
          <p:cNvPicPr preferRelativeResize="0"/>
          <p:nvPr/>
        </p:nvPicPr>
        <p:blipFill>
          <a:blip r:embed="rId4">
            <a:alphaModFix/>
          </a:blip>
          <a:stretch>
            <a:fillRect/>
          </a:stretch>
        </p:blipFill>
        <p:spPr>
          <a:xfrm>
            <a:off x="4859550" y="1107725"/>
            <a:ext cx="2613805" cy="2813125"/>
          </a:xfrm>
          <a:prstGeom prst="rect">
            <a:avLst/>
          </a:prstGeom>
          <a:noFill/>
          <a:ln>
            <a:noFill/>
          </a:ln>
        </p:spPr>
      </p:pic>
      <p:sp>
        <p:nvSpPr>
          <p:cNvPr id="432" name="Shape 432"/>
          <p:cNvSpPr/>
          <p:nvPr/>
        </p:nvSpPr>
        <p:spPr>
          <a:xfrm>
            <a:off x="3752675" y="1156925"/>
            <a:ext cx="1003200" cy="3060900"/>
          </a:xfrm>
          <a:prstGeom prst="rightBrace">
            <a:avLst>
              <a:gd fmla="val 8333" name="adj1"/>
              <a:gd fmla="val 50000" name="adj2"/>
            </a:avLst>
          </a:prstGeom>
          <a:no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436" name="Shape 436"/>
        <p:cNvGrpSpPr/>
        <p:nvPr/>
      </p:nvGrpSpPr>
      <p:grpSpPr>
        <a:xfrm>
          <a:off x="0" y="0"/>
          <a:ext cx="0" cy="0"/>
          <a:chOff x="0" y="0"/>
          <a:chExt cx="0" cy="0"/>
        </a:xfrm>
      </p:grpSpPr>
      <p:sp>
        <p:nvSpPr>
          <p:cNvPr id="437" name="Shape 437"/>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0277BD"/>
        </a:solidFill>
      </p:bgPr>
    </p:bg>
    <p:spTree>
      <p:nvGrpSpPr>
        <p:cNvPr id="441" name="Shape 441"/>
        <p:cNvGrpSpPr/>
        <p:nvPr/>
      </p:nvGrpSpPr>
      <p:grpSpPr>
        <a:xfrm>
          <a:off x="0" y="0"/>
          <a:ext cx="0" cy="0"/>
          <a:chOff x="0" y="0"/>
          <a:chExt cx="0" cy="0"/>
        </a:xfrm>
      </p:grpSpPr>
      <p:sp>
        <p:nvSpPr>
          <p:cNvPr id="442" name="Shape 442"/>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GUI - Twitter</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9" name="Shape 99"/>
        <p:cNvGrpSpPr/>
        <p:nvPr/>
      </p:nvGrpSpPr>
      <p:grpSpPr>
        <a:xfrm>
          <a:off x="0" y="0"/>
          <a:ext cx="0" cy="0"/>
          <a:chOff x="0" y="0"/>
          <a:chExt cx="0" cy="0"/>
        </a:xfrm>
      </p:grpSpPr>
      <p:sp>
        <p:nvSpPr>
          <p:cNvPr id="100" name="Shape 100"/>
          <p:cNvSpPr txBox="1"/>
          <p:nvPr>
            <p:ph idx="4294967295" type="title"/>
          </p:nvPr>
        </p:nvSpPr>
        <p:spPr>
          <a:xfrm>
            <a:off x="611250" y="575950"/>
            <a:ext cx="8110500" cy="635400"/>
          </a:xfrm>
          <a:prstGeom prst="rect">
            <a:avLst/>
          </a:prstGeom>
        </p:spPr>
        <p:txBody>
          <a:bodyPr anchorCtr="0" anchor="t" bIns="91425" lIns="91425" rIns="91425" tIns="91425">
            <a:noAutofit/>
          </a:bodyPr>
          <a:lstStyle/>
          <a:p>
            <a:pPr lvl="0">
              <a:spcBef>
                <a:spcPts val="0"/>
              </a:spcBef>
              <a:buNone/>
            </a:pPr>
            <a:r>
              <a:rPr lang="en">
                <a:latin typeface="Georgia"/>
                <a:ea typeface="Georgia"/>
                <a:cs typeface="Georgia"/>
                <a:sym typeface="Georgia"/>
              </a:rPr>
              <a:t>The 1-up learning experience</a:t>
            </a:r>
          </a:p>
          <a:p>
            <a:pPr lvl="0" rtl="0">
              <a:spcBef>
                <a:spcPts val="0"/>
              </a:spcBef>
              <a:buNone/>
            </a:pPr>
            <a:r>
              <a:rPr lang="en" sz="1400">
                <a:latin typeface="Georgia"/>
                <a:ea typeface="Georgia"/>
                <a:cs typeface="Georgia"/>
                <a:sym typeface="Georgia"/>
              </a:rPr>
              <a:t>You can’t learn it all and we can’t teach it</a:t>
            </a:r>
          </a:p>
        </p:txBody>
      </p:sp>
      <p:sp>
        <p:nvSpPr>
          <p:cNvPr id="101" name="Shape 101"/>
          <p:cNvSpPr txBox="1"/>
          <p:nvPr>
            <p:ph idx="4294967295" type="body"/>
          </p:nvPr>
        </p:nvSpPr>
        <p:spPr>
          <a:xfrm>
            <a:off x="6019500" y="1602675"/>
            <a:ext cx="2607900" cy="1654500"/>
          </a:xfrm>
          <a:prstGeom prst="rect">
            <a:avLst/>
          </a:prstGeom>
          <a:ln cap="flat" cmpd="sng" w="9525">
            <a:solidFill>
              <a:srgbClr val="B6D7A8"/>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3?</a:t>
            </a:r>
          </a:p>
          <a:p>
            <a:pPr lvl="0" rtl="0" algn="ctr">
              <a:spcBef>
                <a:spcPts val="0"/>
              </a:spcBef>
              <a:buNone/>
            </a:pPr>
            <a:r>
              <a:rPr lang="en">
                <a:latin typeface="Trebuchet MS"/>
                <a:ea typeface="Trebuchet MS"/>
                <a:cs typeface="Trebuchet MS"/>
                <a:sym typeface="Trebuchet MS"/>
              </a:rPr>
              <a:t>We hope to give you new ideas, scripts, and momentum.</a:t>
            </a:r>
          </a:p>
        </p:txBody>
      </p:sp>
      <p:sp>
        <p:nvSpPr>
          <p:cNvPr id="102" name="Shape 102"/>
          <p:cNvSpPr txBox="1"/>
          <p:nvPr>
            <p:ph idx="4294967295" type="body"/>
          </p:nvPr>
        </p:nvSpPr>
        <p:spPr>
          <a:xfrm>
            <a:off x="3259799" y="1602675"/>
            <a:ext cx="2607900" cy="1654500"/>
          </a:xfrm>
          <a:prstGeom prst="rect">
            <a:avLst/>
          </a:prstGeom>
          <a:ln cap="flat" cmpd="sng" w="9525">
            <a:solidFill>
              <a:srgbClr val="D5A6BD"/>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2?</a:t>
            </a:r>
          </a:p>
          <a:p>
            <a:pPr lvl="0" rtl="0" algn="ctr">
              <a:spcBef>
                <a:spcPts val="0"/>
              </a:spcBef>
              <a:buNone/>
            </a:pPr>
            <a:r>
              <a:rPr lang="en">
                <a:latin typeface="Trebuchet MS"/>
                <a:ea typeface="Trebuchet MS"/>
                <a:cs typeface="Trebuchet MS"/>
                <a:sym typeface="Trebuchet MS"/>
              </a:rPr>
              <a:t>We hope you’ll leave a 3.</a:t>
            </a:r>
          </a:p>
        </p:txBody>
      </p:sp>
      <p:sp>
        <p:nvSpPr>
          <p:cNvPr id="103" name="Shape 103"/>
          <p:cNvSpPr txBox="1"/>
          <p:nvPr>
            <p:ph idx="4294967295" type="body"/>
          </p:nvPr>
        </p:nvSpPr>
        <p:spPr>
          <a:xfrm>
            <a:off x="516599" y="1602675"/>
            <a:ext cx="2607900" cy="1654500"/>
          </a:xfrm>
          <a:prstGeom prst="rect">
            <a:avLst/>
          </a:prstGeom>
          <a:ln cap="flat" cmpd="sng" w="9525">
            <a:solidFill>
              <a:srgbClr val="4A86E8"/>
            </a:solidFill>
            <a:prstDash val="solid"/>
            <a:round/>
            <a:headEnd len="med" w="med" type="none"/>
            <a:tailEnd len="med" w="med" type="none"/>
          </a:ln>
        </p:spPr>
        <p:txBody>
          <a:bodyPr anchorCtr="0" anchor="t" bIns="91425" lIns="91425" rIns="91425" tIns="91425">
            <a:noAutofit/>
          </a:bodyPr>
          <a:lstStyle/>
          <a:p>
            <a:pPr lvl="0" algn="ctr">
              <a:spcBef>
                <a:spcPts val="0"/>
              </a:spcBef>
              <a:buNone/>
            </a:pPr>
            <a:r>
              <a:rPr lang="en">
                <a:latin typeface="Trebuchet MS"/>
                <a:ea typeface="Trebuchet MS"/>
                <a:cs typeface="Trebuchet MS"/>
                <a:sym typeface="Trebuchet MS"/>
              </a:rPr>
              <a:t>Are you a 1?</a:t>
            </a:r>
          </a:p>
          <a:p>
            <a:pPr lvl="0" rtl="0" algn="ctr">
              <a:spcBef>
                <a:spcPts val="0"/>
              </a:spcBef>
              <a:buNone/>
            </a:pPr>
            <a:r>
              <a:rPr lang="en">
                <a:latin typeface="Trebuchet MS"/>
                <a:ea typeface="Trebuchet MS"/>
                <a:cs typeface="Trebuchet MS"/>
                <a:sym typeface="Trebuchet MS"/>
              </a:rPr>
              <a:t>We hope you’ll leave a 2.</a:t>
            </a:r>
          </a:p>
        </p:txBody>
      </p:sp>
      <p:pic>
        <p:nvPicPr>
          <p:cNvPr id="104" name="Shape 104"/>
          <p:cNvPicPr preferRelativeResize="0"/>
          <p:nvPr/>
        </p:nvPicPr>
        <p:blipFill>
          <a:blip r:embed="rId3">
            <a:alphaModFix/>
          </a:blip>
          <a:stretch>
            <a:fillRect/>
          </a:stretch>
        </p:blipFill>
        <p:spPr>
          <a:xfrm>
            <a:off x="3161050" y="3432475"/>
            <a:ext cx="2821899" cy="1616724"/>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46" name="Shape 446"/>
        <p:cNvGrpSpPr/>
        <p:nvPr/>
      </p:nvGrpSpPr>
      <p:grpSpPr>
        <a:xfrm>
          <a:off x="0" y="0"/>
          <a:ext cx="0" cy="0"/>
          <a:chOff x="0" y="0"/>
          <a:chExt cx="0" cy="0"/>
        </a:xfrm>
      </p:grpSpPr>
      <p:sp>
        <p:nvSpPr>
          <p:cNvPr id="447" name="Shape 447"/>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t>
            </a:r>
            <a:r>
              <a:rPr lang="en"/>
              <a:t>API to collect records</a:t>
            </a:r>
          </a:p>
        </p:txBody>
      </p:sp>
      <p:sp>
        <p:nvSpPr>
          <p:cNvPr id="448" name="Shape 448"/>
          <p:cNvSpPr txBox="1"/>
          <p:nvPr/>
        </p:nvSpPr>
        <p:spPr>
          <a:xfrm>
            <a:off x="299650" y="898925"/>
            <a:ext cx="8435700" cy="494100"/>
          </a:xfrm>
          <a:prstGeom prst="rect">
            <a:avLst/>
          </a:prstGeom>
          <a:noFill/>
          <a:ln>
            <a:noFill/>
          </a:ln>
        </p:spPr>
        <p:txBody>
          <a:bodyPr anchorCtr="0" anchor="t" bIns="91425" lIns="91425" rIns="91425" tIns="91425">
            <a:noAutofit/>
          </a:bodyPr>
          <a:lstStyle/>
          <a:p>
            <a:pPr lvl="0" rtl="0">
              <a:spcBef>
                <a:spcPts val="0"/>
              </a:spcBef>
              <a:buNone/>
            </a:pPr>
            <a:r>
              <a:rPr lang="en" sz="1800">
                <a:latin typeface="Trebuchet MS"/>
                <a:ea typeface="Trebuchet MS"/>
                <a:cs typeface="Trebuchet MS"/>
                <a:sym typeface="Trebuchet MS"/>
              </a:rPr>
              <a:t>Scenario: As your university’s records manager, you wish to regularly capture Tweets mentioning your university.</a:t>
            </a:r>
          </a:p>
        </p:txBody>
      </p:sp>
      <p:pic>
        <p:nvPicPr>
          <p:cNvPr id="449" name="Shape 449"/>
          <p:cNvPicPr preferRelativeResize="0"/>
          <p:nvPr/>
        </p:nvPicPr>
        <p:blipFill>
          <a:blip r:embed="rId3">
            <a:alphaModFix/>
          </a:blip>
          <a:stretch>
            <a:fillRect/>
          </a:stretch>
        </p:blipFill>
        <p:spPr>
          <a:xfrm>
            <a:off x="2452749" y="1606249"/>
            <a:ext cx="4221700" cy="3508650"/>
          </a:xfrm>
          <a:prstGeom prst="rect">
            <a:avLst/>
          </a:prstGeom>
          <a:noFill/>
          <a:ln>
            <a:noFill/>
          </a:ln>
        </p:spPr>
      </p:pic>
      <p:sp>
        <p:nvSpPr>
          <p:cNvPr id="450" name="Shape 450"/>
          <p:cNvSpPr/>
          <p:nvPr/>
        </p:nvSpPr>
        <p:spPr>
          <a:xfrm>
            <a:off x="5629250" y="2393150"/>
            <a:ext cx="735804" cy="164322"/>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51" name="Shape 451"/>
          <p:cNvSpPr/>
          <p:nvPr/>
        </p:nvSpPr>
        <p:spPr>
          <a:xfrm>
            <a:off x="5479250" y="3586175"/>
            <a:ext cx="642923" cy="164322"/>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52" name="Shape 452"/>
          <p:cNvSpPr/>
          <p:nvPr/>
        </p:nvSpPr>
        <p:spPr>
          <a:xfrm>
            <a:off x="5729300" y="4007650"/>
            <a:ext cx="735804" cy="164322"/>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pic>
        <p:nvPicPr>
          <p:cNvPr id="453" name="Shape 453"/>
          <p:cNvPicPr preferRelativeResize="0"/>
          <p:nvPr/>
        </p:nvPicPr>
        <p:blipFill>
          <a:blip r:embed="rId4">
            <a:alphaModFix/>
          </a:blip>
          <a:stretch>
            <a:fillRect/>
          </a:stretch>
        </p:blipFill>
        <p:spPr>
          <a:xfrm>
            <a:off x="7212600" y="573012"/>
            <a:ext cx="1211844" cy="1643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57" name="Shape 457"/>
        <p:cNvGrpSpPr/>
        <p:nvPr/>
      </p:nvGrpSpPr>
      <p:grpSpPr>
        <a:xfrm>
          <a:off x="0" y="0"/>
          <a:ext cx="0" cy="0"/>
          <a:chOff x="0" y="0"/>
          <a:chExt cx="0" cy="0"/>
        </a:xfrm>
      </p:grpSpPr>
      <p:sp>
        <p:nvSpPr>
          <p:cNvPr id="458" name="Shape 458"/>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59" name="Shape 459"/>
          <p:cNvPicPr preferRelativeResize="0"/>
          <p:nvPr/>
        </p:nvPicPr>
        <p:blipFill>
          <a:blip r:embed="rId3">
            <a:alphaModFix/>
          </a:blip>
          <a:stretch>
            <a:fillRect/>
          </a:stretch>
        </p:blipFill>
        <p:spPr>
          <a:xfrm>
            <a:off x="1380962" y="974975"/>
            <a:ext cx="6365272" cy="3863725"/>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63" name="Shape 463"/>
        <p:cNvGrpSpPr/>
        <p:nvPr/>
      </p:nvGrpSpPr>
      <p:grpSpPr>
        <a:xfrm>
          <a:off x="0" y="0"/>
          <a:ext cx="0" cy="0"/>
          <a:chOff x="0" y="0"/>
          <a:chExt cx="0" cy="0"/>
        </a:xfrm>
      </p:grpSpPr>
      <p:sp>
        <p:nvSpPr>
          <p:cNvPr id="464" name="Shape 464"/>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65" name="Shape 465"/>
          <p:cNvPicPr preferRelativeResize="0"/>
          <p:nvPr/>
        </p:nvPicPr>
        <p:blipFill>
          <a:blip r:embed="rId3">
            <a:alphaModFix/>
          </a:blip>
          <a:stretch>
            <a:fillRect/>
          </a:stretch>
        </p:blipFill>
        <p:spPr>
          <a:xfrm>
            <a:off x="1371712" y="1084500"/>
            <a:ext cx="6383765" cy="3863724"/>
          </a:xfrm>
          <a:prstGeom prst="rect">
            <a:avLst/>
          </a:prstGeom>
          <a:noFill/>
          <a:ln>
            <a:noFill/>
          </a:ln>
        </p:spPr>
      </p:pic>
      <p:sp>
        <p:nvSpPr>
          <p:cNvPr id="466" name="Shape 466"/>
          <p:cNvSpPr/>
          <p:nvPr/>
        </p:nvSpPr>
        <p:spPr>
          <a:xfrm>
            <a:off x="3421850" y="4686300"/>
            <a:ext cx="2443175" cy="171450"/>
          </a:xfrm>
          <a:prstGeom prst="flowChartTerminator">
            <a:avLst/>
          </a:prstGeom>
          <a:noFill/>
          <a:ln cap="flat" cmpd="sng" w="3810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0" name="Shape 470"/>
        <p:cNvGrpSpPr/>
        <p:nvPr/>
      </p:nvGrpSpPr>
      <p:grpSpPr>
        <a:xfrm>
          <a:off x="0" y="0"/>
          <a:ext cx="0" cy="0"/>
          <a:chOff x="0" y="0"/>
          <a:chExt cx="0" cy="0"/>
        </a:xfrm>
      </p:grpSpPr>
      <p:sp>
        <p:nvSpPr>
          <p:cNvPr id="471" name="Shape 471"/>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72" name="Shape 472"/>
          <p:cNvPicPr preferRelativeResize="0"/>
          <p:nvPr/>
        </p:nvPicPr>
        <p:blipFill>
          <a:blip r:embed="rId3">
            <a:alphaModFix/>
          </a:blip>
          <a:stretch>
            <a:fillRect/>
          </a:stretch>
        </p:blipFill>
        <p:spPr>
          <a:xfrm>
            <a:off x="794150" y="1170225"/>
            <a:ext cx="7555700" cy="1228525"/>
          </a:xfrm>
          <a:prstGeom prst="rect">
            <a:avLst/>
          </a:prstGeom>
          <a:noFill/>
          <a:ln>
            <a:noFill/>
          </a:ln>
        </p:spPr>
      </p:pic>
      <p:sp>
        <p:nvSpPr>
          <p:cNvPr id="473" name="Shape 473"/>
          <p:cNvSpPr txBox="1"/>
          <p:nvPr/>
        </p:nvSpPr>
        <p:spPr>
          <a:xfrm>
            <a:off x="1084050" y="3021825"/>
            <a:ext cx="6975900" cy="480000"/>
          </a:xfrm>
          <a:prstGeom prst="rect">
            <a:avLst/>
          </a:prstGeom>
          <a:noFill/>
          <a:ln>
            <a:noFill/>
          </a:ln>
        </p:spPr>
        <p:txBody>
          <a:bodyPr anchorCtr="0" anchor="t" bIns="91425" lIns="91425" rIns="91425" tIns="91425">
            <a:noAutofit/>
          </a:bodyPr>
          <a:lstStyle/>
          <a:p>
            <a:pPr lvl="0">
              <a:spcBef>
                <a:spcPts val="0"/>
              </a:spcBef>
              <a:buNone/>
            </a:pPr>
            <a:r>
              <a:rPr b="1" lang="en" sz="1800" u="sng">
                <a:solidFill>
                  <a:schemeClr val="hlink"/>
                </a:solidFill>
                <a:hlinkClick r:id="rId4"/>
              </a:rPr>
              <a:t>https://api.twitter.com/1.1/search/tweets.json?q=johnshopkins</a:t>
            </a:r>
          </a:p>
        </p:txBody>
      </p:sp>
      <p:sp>
        <p:nvSpPr>
          <p:cNvPr id="474" name="Shape 474"/>
          <p:cNvSpPr txBox="1"/>
          <p:nvPr/>
        </p:nvSpPr>
        <p:spPr>
          <a:xfrm>
            <a:off x="2645700" y="4073325"/>
            <a:ext cx="3852600" cy="449400"/>
          </a:xfrm>
          <a:prstGeom prst="rect">
            <a:avLst/>
          </a:prstGeom>
          <a:noFill/>
          <a:ln>
            <a:noFill/>
          </a:ln>
        </p:spPr>
        <p:txBody>
          <a:bodyPr anchorCtr="0" anchor="t" bIns="91425" lIns="91425" rIns="91425" tIns="91425">
            <a:noAutofit/>
          </a:bodyPr>
          <a:lstStyle/>
          <a:p>
            <a:pPr lvl="0" algn="ctr">
              <a:spcBef>
                <a:spcPts val="0"/>
              </a:spcBef>
              <a:buNone/>
            </a:pPr>
            <a:r>
              <a:rPr lang="en" sz="1800"/>
              <a:t>Let’s give it a try!</a:t>
            </a:r>
          </a:p>
        </p:txBody>
      </p:sp>
      <p:sp>
        <p:nvSpPr>
          <p:cNvPr id="475" name="Shape 475"/>
          <p:cNvSpPr/>
          <p:nvPr/>
        </p:nvSpPr>
        <p:spPr>
          <a:xfrm>
            <a:off x="1632000" y="1933000"/>
            <a:ext cx="2555100" cy="3879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79" name="Shape 479"/>
        <p:cNvGrpSpPr/>
        <p:nvPr/>
      </p:nvGrpSpPr>
      <p:grpSpPr>
        <a:xfrm>
          <a:off x="0" y="0"/>
          <a:ext cx="0" cy="0"/>
          <a:chOff x="0" y="0"/>
          <a:chExt cx="0" cy="0"/>
        </a:xfrm>
      </p:grpSpPr>
      <p:sp>
        <p:nvSpPr>
          <p:cNvPr id="480" name="Shape 480"/>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pic>
        <p:nvPicPr>
          <p:cNvPr id="481" name="Shape 481"/>
          <p:cNvPicPr preferRelativeResize="0"/>
          <p:nvPr/>
        </p:nvPicPr>
        <p:blipFill>
          <a:blip r:embed="rId3">
            <a:alphaModFix/>
          </a:blip>
          <a:stretch>
            <a:fillRect/>
          </a:stretch>
        </p:blipFill>
        <p:spPr>
          <a:xfrm>
            <a:off x="528437" y="1091650"/>
            <a:ext cx="8087123" cy="3708950"/>
          </a:xfrm>
          <a:prstGeom prst="rect">
            <a:avLst/>
          </a:prstGeom>
          <a:noFill/>
          <a:ln>
            <a:noFill/>
          </a:ln>
        </p:spPr>
      </p:pic>
      <p:sp>
        <p:nvSpPr>
          <p:cNvPr id="482" name="Shape 482"/>
          <p:cNvSpPr/>
          <p:nvPr/>
        </p:nvSpPr>
        <p:spPr>
          <a:xfrm>
            <a:off x="1364475" y="1946375"/>
            <a:ext cx="2869500" cy="4080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483" name="Shape 483"/>
          <p:cNvSpPr/>
          <p:nvPr/>
        </p:nvSpPr>
        <p:spPr>
          <a:xfrm>
            <a:off x="1765800" y="3932850"/>
            <a:ext cx="1424700" cy="495000"/>
          </a:xfrm>
          <a:prstGeom prst="rect">
            <a:avLst/>
          </a:prstGeom>
          <a:noFill/>
          <a:ln cap="flat" cmpd="sng" w="38100">
            <a:solidFill>
              <a:srgbClr val="CC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87" name="Shape 487"/>
        <p:cNvGrpSpPr/>
        <p:nvPr/>
      </p:nvGrpSpPr>
      <p:grpSpPr>
        <a:xfrm>
          <a:off x="0" y="0"/>
          <a:ext cx="0" cy="0"/>
          <a:chOff x="0" y="0"/>
          <a:chExt cx="0" cy="0"/>
        </a:xfrm>
      </p:grpSpPr>
      <p:sp>
        <p:nvSpPr>
          <p:cNvPr id="488" name="Shape 488"/>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sp>
        <p:nvSpPr>
          <p:cNvPr id="489" name="Shape 489"/>
          <p:cNvSpPr txBox="1"/>
          <p:nvPr/>
        </p:nvSpPr>
        <p:spPr>
          <a:xfrm>
            <a:off x="935825" y="1578775"/>
            <a:ext cx="4114800" cy="480000"/>
          </a:xfrm>
          <a:prstGeom prst="rect">
            <a:avLst/>
          </a:prstGeom>
          <a:noFill/>
          <a:ln>
            <a:noFill/>
          </a:ln>
        </p:spPr>
        <p:txBody>
          <a:bodyPr anchorCtr="0" anchor="t" bIns="91425" lIns="91425" rIns="91425" tIns="91425">
            <a:noAutofit/>
          </a:bodyPr>
          <a:lstStyle/>
          <a:p>
            <a:pPr lvl="0">
              <a:spcBef>
                <a:spcPts val="0"/>
              </a:spcBef>
              <a:buNone/>
            </a:pPr>
            <a:r>
              <a:t/>
            </a:r>
            <a:endParaRPr/>
          </a:p>
        </p:txBody>
      </p:sp>
      <p:pic>
        <p:nvPicPr>
          <p:cNvPr id="490" name="Shape 490"/>
          <p:cNvPicPr preferRelativeResize="0"/>
          <p:nvPr/>
        </p:nvPicPr>
        <p:blipFill>
          <a:blip r:embed="rId3">
            <a:alphaModFix/>
          </a:blip>
          <a:stretch>
            <a:fillRect/>
          </a:stretch>
        </p:blipFill>
        <p:spPr>
          <a:xfrm>
            <a:off x="976175" y="1417450"/>
            <a:ext cx="7191648" cy="1115649"/>
          </a:xfrm>
          <a:prstGeom prst="rect">
            <a:avLst/>
          </a:prstGeom>
          <a:noFill/>
          <a:ln>
            <a:noFill/>
          </a:ln>
        </p:spPr>
      </p:pic>
      <p:sp>
        <p:nvSpPr>
          <p:cNvPr id="491" name="Shape 491"/>
          <p:cNvSpPr txBox="1"/>
          <p:nvPr/>
        </p:nvSpPr>
        <p:spPr>
          <a:xfrm>
            <a:off x="935825" y="2434625"/>
            <a:ext cx="3852600" cy="449400"/>
          </a:xfrm>
          <a:prstGeom prst="rect">
            <a:avLst/>
          </a:prstGeom>
          <a:noFill/>
          <a:ln>
            <a:noFill/>
          </a:ln>
        </p:spPr>
        <p:txBody>
          <a:bodyPr anchorCtr="0" anchor="t" bIns="91425" lIns="91425" rIns="91425" tIns="91425">
            <a:noAutofit/>
          </a:bodyPr>
          <a:lstStyle/>
          <a:p>
            <a:pPr lvl="0">
              <a:spcBef>
                <a:spcPts val="0"/>
              </a:spcBef>
              <a:buNone/>
            </a:pPr>
            <a:r>
              <a:rPr lang="en"/>
              <a:t>Source: </a:t>
            </a:r>
            <a:r>
              <a:rPr lang="en" u="sng">
                <a:solidFill>
                  <a:schemeClr val="hlink"/>
                </a:solidFill>
                <a:hlinkClick r:id="rId4"/>
              </a:rPr>
              <a:t>https://dev.twitter.com/rest/public</a:t>
            </a: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495" name="Shape 495"/>
        <p:cNvGrpSpPr/>
        <p:nvPr/>
      </p:nvGrpSpPr>
      <p:grpSpPr>
        <a:xfrm>
          <a:off x="0" y="0"/>
          <a:ext cx="0" cy="0"/>
          <a:chOff x="0" y="0"/>
          <a:chExt cx="0" cy="0"/>
        </a:xfrm>
      </p:grpSpPr>
      <p:sp>
        <p:nvSpPr>
          <p:cNvPr id="496" name="Shape 496"/>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sp>
        <p:nvSpPr>
          <p:cNvPr id="497" name="Shape 497"/>
          <p:cNvSpPr txBox="1"/>
          <p:nvPr/>
        </p:nvSpPr>
        <p:spPr>
          <a:xfrm>
            <a:off x="935825" y="1578775"/>
            <a:ext cx="4114800" cy="4800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498" name="Shape 498"/>
          <p:cNvSpPr txBox="1"/>
          <p:nvPr/>
        </p:nvSpPr>
        <p:spPr>
          <a:xfrm>
            <a:off x="672900" y="1183875"/>
            <a:ext cx="7798200" cy="3839400"/>
          </a:xfrm>
          <a:prstGeom prst="rect">
            <a:avLst/>
          </a:prstGeom>
          <a:noFill/>
          <a:ln>
            <a:noFill/>
          </a:ln>
        </p:spPr>
        <p:txBody>
          <a:bodyPr anchorCtr="0" anchor="t" bIns="91425" lIns="91425" rIns="91425" tIns="91425">
            <a:noAutofit/>
          </a:bodyPr>
          <a:lstStyle/>
          <a:p>
            <a:pPr lvl="0">
              <a:spcBef>
                <a:spcPts val="0"/>
              </a:spcBef>
              <a:buNone/>
            </a:pPr>
            <a:r>
              <a:rPr lang="en"/>
              <a:t>So, we must </a:t>
            </a:r>
            <a:r>
              <a:rPr b="1" lang="en"/>
              <a:t>authenticate </a:t>
            </a:r>
            <a:r>
              <a:rPr lang="en"/>
              <a:t>in order to use Twitter’s search API.</a:t>
            </a:r>
          </a:p>
          <a:p>
            <a:pPr lvl="0">
              <a:spcBef>
                <a:spcPts val="0"/>
              </a:spcBef>
              <a:buNone/>
            </a:pPr>
            <a:r>
              <a:t/>
            </a:r>
            <a:endParaRPr/>
          </a:p>
          <a:p>
            <a:pPr lvl="0">
              <a:spcBef>
                <a:spcPts val="0"/>
              </a:spcBef>
              <a:buNone/>
            </a:pPr>
            <a:r>
              <a:rPr lang="en"/>
              <a:t>The type of authentication Twitter requires is </a:t>
            </a:r>
            <a:r>
              <a:rPr b="1" lang="en"/>
              <a:t>OAuth</a:t>
            </a:r>
            <a:r>
              <a:rPr lang="en"/>
              <a:t>, an open protocol for authentication (see: </a:t>
            </a:r>
            <a:r>
              <a:rPr lang="en" u="sng">
                <a:solidFill>
                  <a:schemeClr val="hlink"/>
                </a:solidFill>
                <a:hlinkClick r:id="rId3"/>
              </a:rPr>
              <a:t>https://oauth.net</a:t>
            </a:r>
            <a:r>
              <a:rPr lang="en"/>
              <a:t>)</a:t>
            </a:r>
          </a:p>
          <a:p>
            <a:pPr lvl="0">
              <a:spcBef>
                <a:spcPts val="0"/>
              </a:spcBef>
              <a:buNone/>
            </a:pPr>
            <a:r>
              <a:t/>
            </a:r>
            <a:endParaRPr/>
          </a:p>
          <a:p>
            <a:pPr lvl="0">
              <a:spcBef>
                <a:spcPts val="0"/>
              </a:spcBef>
              <a:buNone/>
            </a:pPr>
            <a:r>
              <a:rPr b="1" lang="en"/>
              <a:t>Postman </a:t>
            </a:r>
            <a:r>
              <a:rPr lang="en"/>
              <a:t>will help walk us through</a:t>
            </a:r>
            <a:br>
              <a:rPr lang="en"/>
            </a:br>
            <a:r>
              <a:rPr lang="en"/>
              <a:t>OAuth1.0 authentication, but you must</a:t>
            </a:r>
            <a:br>
              <a:rPr lang="en"/>
            </a:br>
            <a:r>
              <a:rPr lang="en"/>
              <a:t>have a Twitter developer account</a:t>
            </a:r>
            <a:br>
              <a:rPr lang="en"/>
            </a:br>
            <a:r>
              <a:rPr lang="en"/>
              <a:t>in order to do so!</a:t>
            </a:r>
          </a:p>
          <a:p>
            <a:pPr lvl="0">
              <a:spcBef>
                <a:spcPts val="0"/>
              </a:spcBef>
              <a:buNone/>
            </a:pPr>
            <a:r>
              <a:t/>
            </a:r>
            <a:endParaRPr/>
          </a:p>
          <a:p>
            <a:pPr lvl="0">
              <a:spcBef>
                <a:spcPts val="0"/>
              </a:spcBef>
              <a:buNone/>
            </a:pPr>
            <a:r>
              <a:rPr b="1" lang="en"/>
              <a:t>Show and tell!</a:t>
            </a:r>
          </a:p>
          <a:p>
            <a:pPr lvl="0">
              <a:spcBef>
                <a:spcPts val="0"/>
              </a:spcBef>
              <a:buNone/>
            </a:pPr>
            <a:r>
              <a:t/>
            </a:r>
            <a:endParaRPr/>
          </a:p>
          <a:p>
            <a:pPr lvl="0">
              <a:spcBef>
                <a:spcPts val="0"/>
              </a:spcBef>
              <a:buNone/>
            </a:pPr>
            <a:r>
              <a:t/>
            </a:r>
            <a:endParaRPr/>
          </a:p>
        </p:txBody>
      </p:sp>
      <p:pic>
        <p:nvPicPr>
          <p:cNvPr id="499" name="Shape 499"/>
          <p:cNvPicPr preferRelativeResize="0"/>
          <p:nvPr/>
        </p:nvPicPr>
        <p:blipFill>
          <a:blip r:embed="rId4">
            <a:alphaModFix/>
          </a:blip>
          <a:stretch>
            <a:fillRect/>
          </a:stretch>
        </p:blipFill>
        <p:spPr>
          <a:xfrm>
            <a:off x="3997599" y="2193849"/>
            <a:ext cx="5531574" cy="26721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03" name="Shape 503"/>
        <p:cNvGrpSpPr/>
        <p:nvPr/>
      </p:nvGrpSpPr>
      <p:grpSpPr>
        <a:xfrm>
          <a:off x="0" y="0"/>
          <a:ext cx="0" cy="0"/>
          <a:chOff x="0" y="0"/>
          <a:chExt cx="0" cy="0"/>
        </a:xfrm>
      </p:grpSpPr>
      <p:sp>
        <p:nvSpPr>
          <p:cNvPr id="504" name="Shape 504"/>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None/>
            </a:pPr>
            <a:r>
              <a:rPr lang="en"/>
              <a:t>Using an API to collect records</a:t>
            </a:r>
          </a:p>
        </p:txBody>
      </p:sp>
      <p:sp>
        <p:nvSpPr>
          <p:cNvPr id="505" name="Shape 505"/>
          <p:cNvSpPr txBox="1"/>
          <p:nvPr/>
        </p:nvSpPr>
        <p:spPr>
          <a:xfrm>
            <a:off x="935825" y="1578775"/>
            <a:ext cx="4114800" cy="480000"/>
          </a:xfrm>
          <a:prstGeom prst="rect">
            <a:avLst/>
          </a:prstGeom>
          <a:noFill/>
          <a:ln>
            <a:noFill/>
          </a:ln>
        </p:spPr>
        <p:txBody>
          <a:bodyPr anchorCtr="0" anchor="t" bIns="91425" lIns="91425" rIns="91425" tIns="91425">
            <a:noAutofit/>
          </a:bodyPr>
          <a:lstStyle/>
          <a:p>
            <a:pPr lvl="0" rtl="0">
              <a:spcBef>
                <a:spcPts val="0"/>
              </a:spcBef>
              <a:buNone/>
            </a:pPr>
            <a:r>
              <a:t/>
            </a:r>
            <a:endParaRPr/>
          </a:p>
        </p:txBody>
      </p:sp>
      <p:sp>
        <p:nvSpPr>
          <p:cNvPr id="506" name="Shape 506"/>
          <p:cNvSpPr txBox="1"/>
          <p:nvPr/>
        </p:nvSpPr>
        <p:spPr>
          <a:xfrm>
            <a:off x="401300" y="1129375"/>
            <a:ext cx="8387400" cy="449400"/>
          </a:xfrm>
          <a:prstGeom prst="rect">
            <a:avLst/>
          </a:prstGeom>
          <a:noFill/>
          <a:ln>
            <a:noFill/>
          </a:ln>
        </p:spPr>
        <p:txBody>
          <a:bodyPr anchorCtr="0" anchor="t" bIns="91425" lIns="91425" rIns="91425" tIns="91425">
            <a:noAutofit/>
          </a:bodyPr>
          <a:lstStyle/>
          <a:p>
            <a:pPr lvl="0">
              <a:spcBef>
                <a:spcPts val="0"/>
              </a:spcBef>
              <a:buNone/>
            </a:pPr>
            <a:r>
              <a:rPr lang="en"/>
              <a:t>In the end, we’ve got JSON.  Though, be wary of the Twitter </a:t>
            </a:r>
            <a:r>
              <a:rPr b="1" lang="en"/>
              <a:t>developer license</a:t>
            </a:r>
            <a:r>
              <a:rPr lang="en"/>
              <a:t> you signed!</a:t>
            </a:r>
          </a:p>
        </p:txBody>
      </p:sp>
      <p:pic>
        <p:nvPicPr>
          <p:cNvPr id="507" name="Shape 507"/>
          <p:cNvPicPr preferRelativeResize="0"/>
          <p:nvPr/>
        </p:nvPicPr>
        <p:blipFill>
          <a:blip r:embed="rId3">
            <a:alphaModFix/>
          </a:blip>
          <a:stretch>
            <a:fillRect/>
          </a:stretch>
        </p:blipFill>
        <p:spPr>
          <a:xfrm>
            <a:off x="401300" y="1578774"/>
            <a:ext cx="5613125" cy="4047825"/>
          </a:xfrm>
          <a:prstGeom prst="rect">
            <a:avLst/>
          </a:prstGeom>
          <a:noFill/>
          <a:ln>
            <a:noFill/>
          </a:ln>
        </p:spPr>
      </p:pic>
      <p:pic>
        <p:nvPicPr>
          <p:cNvPr id="508" name="Shape 508"/>
          <p:cNvPicPr preferRelativeResize="0"/>
          <p:nvPr/>
        </p:nvPicPr>
        <p:blipFill>
          <a:blip r:embed="rId4">
            <a:alphaModFix/>
          </a:blip>
          <a:stretch>
            <a:fillRect/>
          </a:stretch>
        </p:blipFill>
        <p:spPr>
          <a:xfrm>
            <a:off x="2248350" y="2555025"/>
            <a:ext cx="6778725" cy="16227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512" name="Shape 512"/>
        <p:cNvGrpSpPr/>
        <p:nvPr/>
      </p:nvGrpSpPr>
      <p:grpSpPr>
        <a:xfrm>
          <a:off x="0" y="0"/>
          <a:ext cx="0" cy="0"/>
          <a:chOff x="0" y="0"/>
          <a:chExt cx="0" cy="0"/>
        </a:xfrm>
      </p:grpSpPr>
      <p:sp>
        <p:nvSpPr>
          <p:cNvPr id="513" name="Shape 513"/>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17" name="Shape 517"/>
        <p:cNvGrpSpPr/>
        <p:nvPr/>
      </p:nvGrpSpPr>
      <p:grpSpPr>
        <a:xfrm>
          <a:off x="0" y="0"/>
          <a:ext cx="0" cy="0"/>
          <a:chOff x="0" y="0"/>
          <a:chExt cx="0" cy="0"/>
        </a:xfrm>
      </p:grpSpPr>
      <p:sp>
        <p:nvSpPr>
          <p:cNvPr id="518" name="Shape 518"/>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t>Scripting</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8" name="Shape 108"/>
        <p:cNvGrpSpPr/>
        <p:nvPr/>
      </p:nvGrpSpPr>
      <p:grpSpPr>
        <a:xfrm>
          <a:off x="0" y="0"/>
          <a:ext cx="0" cy="0"/>
          <a:chOff x="0" y="0"/>
          <a:chExt cx="0" cy="0"/>
        </a:xfrm>
      </p:grpSpPr>
      <p:sp>
        <p:nvSpPr>
          <p:cNvPr id="109" name="Shape 109"/>
          <p:cNvSpPr txBox="1"/>
          <p:nvPr>
            <p:ph type="title"/>
          </p:nvPr>
        </p:nvSpPr>
        <p:spPr>
          <a:xfrm>
            <a:off x="303300" y="335375"/>
            <a:ext cx="8520600" cy="639600"/>
          </a:xfrm>
          <a:prstGeom prst="rect">
            <a:avLst/>
          </a:prstGeom>
        </p:spPr>
        <p:txBody>
          <a:bodyPr anchorCtr="0" anchor="t" bIns="91425" lIns="91425" rIns="91425" tIns="91425">
            <a:noAutofit/>
          </a:bodyPr>
          <a:lstStyle/>
          <a:p>
            <a:pPr lvl="0">
              <a:spcBef>
                <a:spcPts val="0"/>
              </a:spcBef>
              <a:buNone/>
            </a:pPr>
            <a:r>
              <a:rPr lang="en"/>
              <a:t>The Odd Couple</a:t>
            </a:r>
          </a:p>
          <a:p>
            <a:pPr lvl="0">
              <a:spcBef>
                <a:spcPts val="0"/>
              </a:spcBef>
              <a:buNone/>
            </a:pPr>
            <a:r>
              <a:rPr lang="en" sz="1800"/>
              <a:t>We are stronger and smarter together</a:t>
            </a:r>
          </a:p>
        </p:txBody>
      </p:sp>
      <p:cxnSp>
        <p:nvCxnSpPr>
          <p:cNvPr id="110" name="Shape 110"/>
          <p:cNvCxnSpPr/>
          <p:nvPr/>
        </p:nvCxnSpPr>
        <p:spPr>
          <a:xfrm>
            <a:off x="4563600" y="1229975"/>
            <a:ext cx="0" cy="3883800"/>
          </a:xfrm>
          <a:prstGeom prst="straightConnector1">
            <a:avLst/>
          </a:prstGeom>
          <a:noFill/>
          <a:ln cap="flat" cmpd="sng" w="9525">
            <a:solidFill>
              <a:schemeClr val="dk2"/>
            </a:solidFill>
            <a:prstDash val="solid"/>
            <a:round/>
            <a:headEnd len="lg" w="lg" type="none"/>
            <a:tailEnd len="lg" w="lg" type="none"/>
          </a:ln>
        </p:spPr>
      </p:cxnSp>
      <p:sp>
        <p:nvSpPr>
          <p:cNvPr id="111" name="Shape 111"/>
          <p:cNvSpPr txBox="1"/>
          <p:nvPr/>
        </p:nvSpPr>
        <p:spPr>
          <a:xfrm>
            <a:off x="424412" y="11993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Lora</a:t>
            </a:r>
          </a:p>
        </p:txBody>
      </p:sp>
      <p:sp>
        <p:nvSpPr>
          <p:cNvPr id="112" name="Shape 112"/>
          <p:cNvSpPr txBox="1"/>
          <p:nvPr/>
        </p:nvSpPr>
        <p:spPr>
          <a:xfrm>
            <a:off x="5053925" y="11993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Valerie</a:t>
            </a:r>
          </a:p>
        </p:txBody>
      </p:sp>
      <p:pic>
        <p:nvPicPr>
          <p:cNvPr id="113" name="Shape 113"/>
          <p:cNvPicPr preferRelativeResize="0"/>
          <p:nvPr/>
        </p:nvPicPr>
        <p:blipFill>
          <a:blip r:embed="rId3">
            <a:alphaModFix/>
          </a:blip>
          <a:stretch>
            <a:fillRect/>
          </a:stretch>
        </p:blipFill>
        <p:spPr>
          <a:xfrm>
            <a:off x="3427775" y="3982612"/>
            <a:ext cx="1043125" cy="1043125"/>
          </a:xfrm>
          <a:prstGeom prst="rect">
            <a:avLst/>
          </a:prstGeom>
          <a:noFill/>
          <a:ln>
            <a:noFill/>
          </a:ln>
        </p:spPr>
      </p:pic>
      <p:pic>
        <p:nvPicPr>
          <p:cNvPr id="114" name="Shape 114"/>
          <p:cNvPicPr preferRelativeResize="0"/>
          <p:nvPr/>
        </p:nvPicPr>
        <p:blipFill>
          <a:blip r:embed="rId4">
            <a:alphaModFix/>
          </a:blip>
          <a:stretch>
            <a:fillRect/>
          </a:stretch>
        </p:blipFill>
        <p:spPr>
          <a:xfrm>
            <a:off x="7886700" y="3894575"/>
            <a:ext cx="1219200" cy="1219200"/>
          </a:xfrm>
          <a:prstGeom prst="rect">
            <a:avLst/>
          </a:prstGeom>
          <a:noFill/>
          <a:ln>
            <a:noFill/>
          </a:ln>
        </p:spPr>
      </p:pic>
      <p:sp>
        <p:nvSpPr>
          <p:cNvPr id="115" name="Shape 115"/>
          <p:cNvSpPr txBox="1"/>
          <p:nvPr/>
        </p:nvSpPr>
        <p:spPr>
          <a:xfrm>
            <a:off x="215775" y="1634175"/>
            <a:ext cx="4315200" cy="320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Char char="●"/>
            </a:pPr>
            <a:r>
              <a:rPr b="1" lang="en">
                <a:solidFill>
                  <a:srgbClr val="1155CC"/>
                </a:solidFill>
                <a:latin typeface="Trebuchet MS"/>
                <a:ea typeface="Trebuchet MS"/>
                <a:cs typeface="Trebuchet MS"/>
                <a:sym typeface="Trebuchet MS"/>
              </a:rPr>
              <a:t>Digital Archivist</a:t>
            </a:r>
          </a:p>
          <a:p>
            <a:pPr indent="-228600" lvl="0" marL="457200" rtl="0">
              <a:spcBef>
                <a:spcPts val="0"/>
              </a:spcBef>
              <a:buChar char="●"/>
            </a:pPr>
            <a:r>
              <a:rPr lang="en">
                <a:latin typeface="Trebuchet MS"/>
                <a:ea typeface="Trebuchet MS"/>
                <a:cs typeface="Trebuchet MS"/>
                <a:sym typeface="Trebuchet MS"/>
              </a:rPr>
              <a:t>Never met a task she didn’t want to solve with </a:t>
            </a:r>
            <a:r>
              <a:rPr b="1" lang="en">
                <a:solidFill>
                  <a:srgbClr val="CC0000"/>
                </a:solidFill>
                <a:latin typeface="Trebuchet MS"/>
                <a:ea typeface="Trebuchet MS"/>
                <a:cs typeface="Trebuchet MS"/>
                <a:sym typeface="Trebuchet MS"/>
              </a:rPr>
              <a:t>Python/Ruby</a:t>
            </a:r>
          </a:p>
          <a:p>
            <a:pPr indent="-228600" lvl="0" marL="457200" rtl="0">
              <a:spcBef>
                <a:spcPts val="0"/>
              </a:spcBef>
              <a:buChar char="●"/>
            </a:pPr>
            <a:r>
              <a:rPr lang="en">
                <a:latin typeface="Trebuchet MS"/>
                <a:ea typeface="Trebuchet MS"/>
                <a:cs typeface="Trebuchet MS"/>
                <a:sym typeface="Trebuchet MS"/>
              </a:rPr>
              <a:t>Thinks hanging with the </a:t>
            </a:r>
            <a:r>
              <a:rPr b="1" lang="en">
                <a:solidFill>
                  <a:srgbClr val="38761D"/>
                </a:solidFill>
                <a:latin typeface="Trebuchet MS"/>
                <a:ea typeface="Trebuchet MS"/>
                <a:cs typeface="Trebuchet MS"/>
                <a:sym typeface="Trebuchet MS"/>
              </a:rPr>
              <a:t>Bmore on Rails</a:t>
            </a:r>
            <a:r>
              <a:rPr lang="en">
                <a:latin typeface="Trebuchet MS"/>
                <a:ea typeface="Trebuchet MS"/>
                <a:cs typeface="Trebuchet MS"/>
                <a:sym typeface="Trebuchet MS"/>
              </a:rPr>
              <a:t> group sounds like a fun night out</a:t>
            </a:r>
          </a:p>
          <a:p>
            <a:pPr indent="-228600" lvl="0" marL="457200" rtl="0">
              <a:spcBef>
                <a:spcPts val="0"/>
              </a:spcBef>
              <a:buChar char="●"/>
            </a:pPr>
            <a:r>
              <a:rPr lang="en">
                <a:latin typeface="Trebuchet MS"/>
                <a:ea typeface="Trebuchet MS"/>
                <a:cs typeface="Trebuchet MS"/>
                <a:sym typeface="Trebuchet MS"/>
              </a:rPr>
              <a:t>Helped migrate two institutions to ArchivesSpace and found it </a:t>
            </a:r>
            <a:r>
              <a:rPr b="1" lang="en">
                <a:solidFill>
                  <a:srgbClr val="351C75"/>
                </a:solidFill>
                <a:latin typeface="Trebuchet MS"/>
                <a:ea typeface="Trebuchet MS"/>
                <a:cs typeface="Trebuchet MS"/>
                <a:sym typeface="Trebuchet MS"/>
              </a:rPr>
              <a:t>thrilling</a:t>
            </a:r>
          </a:p>
          <a:p>
            <a:pPr indent="-228600" lvl="0" marL="457200" rtl="0">
              <a:spcBef>
                <a:spcPts val="0"/>
              </a:spcBef>
              <a:buChar char="●"/>
            </a:pPr>
            <a:r>
              <a:rPr lang="en">
                <a:latin typeface="Trebuchet MS"/>
                <a:ea typeface="Trebuchet MS"/>
                <a:cs typeface="Trebuchet MS"/>
                <a:sym typeface="Trebuchet MS"/>
              </a:rPr>
              <a:t>Enjoys</a:t>
            </a:r>
            <a:r>
              <a:rPr b="1" lang="en">
                <a:latin typeface="Trebuchet MS"/>
                <a:ea typeface="Trebuchet MS"/>
                <a:cs typeface="Trebuchet MS"/>
                <a:sym typeface="Trebuchet MS"/>
              </a:rPr>
              <a:t> </a:t>
            </a:r>
            <a:r>
              <a:rPr b="1" lang="en">
                <a:solidFill>
                  <a:schemeClr val="accent5"/>
                </a:solidFill>
                <a:latin typeface="Trebuchet MS"/>
                <a:ea typeface="Trebuchet MS"/>
                <a:cs typeface="Trebuchet MS"/>
                <a:sym typeface="Trebuchet MS"/>
              </a:rPr>
              <a:t>craft beer, cross stitch, and the Pittsburgh Steelers</a:t>
            </a:r>
          </a:p>
          <a:p>
            <a:pPr indent="-228600" lvl="0" marL="457200" rtl="0">
              <a:spcBef>
                <a:spcPts val="0"/>
              </a:spcBef>
              <a:buFont typeface="Trebuchet MS"/>
              <a:buChar char="●"/>
            </a:pPr>
            <a:r>
              <a:rPr lang="en">
                <a:latin typeface="Trebuchet MS"/>
                <a:ea typeface="Trebuchet MS"/>
                <a:cs typeface="Trebuchet MS"/>
                <a:sym typeface="Trebuchet MS"/>
              </a:rPr>
              <a:t>Knows how to </a:t>
            </a:r>
            <a:r>
              <a:rPr b="1" lang="en">
                <a:solidFill>
                  <a:schemeClr val="accent4"/>
                </a:solidFill>
                <a:latin typeface="Trebuchet MS"/>
                <a:ea typeface="Trebuchet MS"/>
                <a:cs typeface="Trebuchet MS"/>
                <a:sym typeface="Trebuchet MS"/>
              </a:rPr>
              <a:t>programmatically manipulate</a:t>
            </a:r>
            <a:r>
              <a:rPr lang="en">
                <a:latin typeface="Trebuchet MS"/>
                <a:ea typeface="Trebuchet MS"/>
                <a:cs typeface="Trebuchet MS"/>
                <a:sym typeface="Trebuchet MS"/>
              </a:rPr>
              <a:t> data</a:t>
            </a:r>
          </a:p>
          <a:p>
            <a:pPr lvl="0" rtl="0">
              <a:spcBef>
                <a:spcPts val="0"/>
              </a:spcBef>
              <a:buNone/>
            </a:pPr>
            <a:r>
              <a:t/>
            </a:r>
            <a:endParaRPr>
              <a:latin typeface="Trebuchet MS"/>
              <a:ea typeface="Trebuchet MS"/>
              <a:cs typeface="Trebuchet MS"/>
              <a:sym typeface="Trebuchet MS"/>
            </a:endParaRPr>
          </a:p>
          <a:p>
            <a:pPr indent="-228600" lvl="0" marL="457200">
              <a:spcBef>
                <a:spcPts val="0"/>
              </a:spcBef>
              <a:buChar char="●"/>
            </a:pPr>
            <a:r>
              <a:rPr b="1" lang="en">
                <a:solidFill>
                  <a:srgbClr val="660000"/>
                </a:solidFill>
                <a:latin typeface="Trebuchet MS"/>
                <a:ea typeface="Trebuchet MS"/>
                <a:cs typeface="Trebuchet MS"/>
                <a:sym typeface="Trebuchet MS"/>
              </a:rPr>
              <a:t>CATS YAY!</a:t>
            </a:r>
            <a:r>
              <a:rPr lang="en">
                <a:latin typeface="Trebuchet MS"/>
                <a:ea typeface="Trebuchet MS"/>
                <a:cs typeface="Trebuchet MS"/>
                <a:sym typeface="Trebuchet MS"/>
              </a:rPr>
              <a:t> </a:t>
            </a:r>
          </a:p>
        </p:txBody>
      </p:sp>
      <p:sp>
        <p:nvSpPr>
          <p:cNvPr id="116" name="Shape 116"/>
          <p:cNvSpPr txBox="1"/>
          <p:nvPr/>
        </p:nvSpPr>
        <p:spPr>
          <a:xfrm>
            <a:off x="4656300" y="1634175"/>
            <a:ext cx="4428900" cy="3204600"/>
          </a:xfrm>
          <a:prstGeom prst="rect">
            <a:avLst/>
          </a:prstGeom>
          <a:noFill/>
          <a:ln>
            <a:noFill/>
          </a:ln>
        </p:spPr>
        <p:txBody>
          <a:bodyPr anchorCtr="0" anchor="t" bIns="91425" lIns="91425" rIns="91425" tIns="91425">
            <a:noAutofit/>
          </a:bodyPr>
          <a:lstStyle/>
          <a:p>
            <a:pPr indent="-228600" lvl="0" marL="457200" rtl="0">
              <a:spcBef>
                <a:spcPts val="0"/>
              </a:spcBef>
              <a:buFont typeface="Trebuchet MS"/>
              <a:buChar char="●"/>
            </a:pPr>
            <a:r>
              <a:rPr lang="en">
                <a:latin typeface="Trebuchet MS"/>
                <a:ea typeface="Trebuchet MS"/>
                <a:cs typeface="Trebuchet MS"/>
                <a:sym typeface="Trebuchet MS"/>
              </a:rPr>
              <a:t>(Former) </a:t>
            </a:r>
            <a:r>
              <a:rPr b="1" lang="en">
                <a:solidFill>
                  <a:srgbClr val="1155CC"/>
                </a:solidFill>
                <a:latin typeface="Trebuchet MS"/>
                <a:ea typeface="Trebuchet MS"/>
                <a:cs typeface="Trebuchet MS"/>
                <a:sym typeface="Trebuchet MS"/>
              </a:rPr>
              <a:t>Photo Archivist</a:t>
            </a:r>
          </a:p>
          <a:p>
            <a:pPr indent="-228600" lvl="0" marL="457200" rtl="0">
              <a:spcBef>
                <a:spcPts val="0"/>
              </a:spcBef>
              <a:buChar char="●"/>
            </a:pPr>
            <a:r>
              <a:rPr lang="en">
                <a:solidFill>
                  <a:schemeClr val="dk2"/>
                </a:solidFill>
                <a:latin typeface="Trebuchet MS"/>
                <a:ea typeface="Trebuchet MS"/>
                <a:cs typeface="Trebuchet MS"/>
                <a:sym typeface="Trebuchet MS"/>
              </a:rPr>
              <a:t>Never met a task she didn’t want to solve with an</a:t>
            </a:r>
            <a:r>
              <a:rPr lang="en">
                <a:latin typeface="Trebuchet MS"/>
                <a:ea typeface="Trebuchet MS"/>
                <a:cs typeface="Trebuchet MS"/>
                <a:sym typeface="Trebuchet MS"/>
              </a:rPr>
              <a:t> </a:t>
            </a:r>
            <a:r>
              <a:rPr b="1" lang="en">
                <a:solidFill>
                  <a:srgbClr val="CC0000"/>
                </a:solidFill>
                <a:latin typeface="Trebuchet MS"/>
                <a:ea typeface="Trebuchet MS"/>
                <a:cs typeface="Trebuchet MS"/>
                <a:sym typeface="Trebuchet MS"/>
              </a:rPr>
              <a:t>MS Access database</a:t>
            </a:r>
          </a:p>
          <a:p>
            <a:pPr indent="-228600" lvl="0" marL="457200" rtl="0">
              <a:spcBef>
                <a:spcPts val="0"/>
              </a:spcBef>
              <a:buChar char="●"/>
            </a:pPr>
            <a:r>
              <a:rPr lang="en">
                <a:latin typeface="Trebuchet MS"/>
                <a:ea typeface="Trebuchet MS"/>
                <a:cs typeface="Trebuchet MS"/>
                <a:sym typeface="Trebuchet MS"/>
              </a:rPr>
              <a:t>Knows rails are either “narrow gauge” or “</a:t>
            </a:r>
            <a:r>
              <a:rPr lang="en">
                <a:latin typeface="Trebuchet MS"/>
                <a:ea typeface="Trebuchet MS"/>
                <a:cs typeface="Trebuchet MS"/>
                <a:sym typeface="Trebuchet MS"/>
              </a:rPr>
              <a:t>standard</a:t>
            </a:r>
            <a:r>
              <a:rPr lang="en">
                <a:latin typeface="Trebuchet MS"/>
                <a:ea typeface="Trebuchet MS"/>
                <a:cs typeface="Trebuchet MS"/>
                <a:sym typeface="Trebuchet MS"/>
              </a:rPr>
              <a:t>” because </a:t>
            </a:r>
            <a:r>
              <a:rPr lang="en" sz="1100">
                <a:solidFill>
                  <a:srgbClr val="38761D"/>
                </a:solidFill>
                <a:highlight>
                  <a:srgbClr val="FFFFFF"/>
                </a:highlight>
              </a:rPr>
              <a:t>❤ </a:t>
            </a:r>
            <a:r>
              <a:rPr b="1" lang="en">
                <a:solidFill>
                  <a:srgbClr val="38761D"/>
                </a:solidFill>
                <a:latin typeface="Trebuchet MS"/>
                <a:ea typeface="Trebuchet MS"/>
                <a:cs typeface="Trebuchet MS"/>
                <a:sym typeface="Trebuchet MS"/>
              </a:rPr>
              <a:t>steam trains</a:t>
            </a:r>
          </a:p>
          <a:p>
            <a:pPr indent="-228600" lvl="0" marL="457200" rtl="0">
              <a:spcBef>
                <a:spcPts val="0"/>
              </a:spcBef>
              <a:buChar char="●"/>
            </a:pPr>
            <a:r>
              <a:rPr lang="en">
                <a:latin typeface="Trebuchet MS"/>
                <a:ea typeface="Trebuchet MS"/>
                <a:cs typeface="Trebuchet MS"/>
                <a:sym typeface="Trebuchet MS"/>
              </a:rPr>
              <a:t>Helped migrate to ASpace and felt like </a:t>
            </a:r>
            <a:r>
              <a:rPr b="1" lang="en">
                <a:solidFill>
                  <a:srgbClr val="351C75"/>
                </a:solidFill>
                <a:latin typeface="Trebuchet MS"/>
                <a:ea typeface="Trebuchet MS"/>
                <a:cs typeface="Trebuchet MS"/>
                <a:sym typeface="Trebuchet MS"/>
              </a:rPr>
              <a:t>a </a:t>
            </a:r>
            <a:r>
              <a:rPr b="1" lang="en">
                <a:solidFill>
                  <a:srgbClr val="351C75"/>
                </a:solidFill>
                <a:latin typeface="Trebuchet MS"/>
                <a:ea typeface="Trebuchet MS"/>
                <a:cs typeface="Trebuchet MS"/>
                <a:sym typeface="Trebuchet MS"/>
              </a:rPr>
              <a:t>fish climbing a tree</a:t>
            </a:r>
          </a:p>
          <a:p>
            <a:pPr indent="-228600" lvl="0" marL="457200" rtl="0">
              <a:spcBef>
                <a:spcPts val="0"/>
              </a:spcBef>
              <a:buChar char="●"/>
            </a:pPr>
            <a:r>
              <a:rPr lang="en">
                <a:solidFill>
                  <a:schemeClr val="dk2"/>
                </a:solidFill>
                <a:latin typeface="Trebuchet MS"/>
                <a:ea typeface="Trebuchet MS"/>
                <a:cs typeface="Trebuchet MS"/>
                <a:sym typeface="Trebuchet MS"/>
              </a:rPr>
              <a:t>Enjoys</a:t>
            </a:r>
            <a:r>
              <a:rPr b="1" lang="en">
                <a:solidFill>
                  <a:schemeClr val="dk2"/>
                </a:solidFill>
                <a:latin typeface="Trebuchet MS"/>
                <a:ea typeface="Trebuchet MS"/>
                <a:cs typeface="Trebuchet MS"/>
                <a:sym typeface="Trebuchet MS"/>
              </a:rPr>
              <a:t> </a:t>
            </a:r>
            <a:r>
              <a:rPr b="1" lang="en">
                <a:solidFill>
                  <a:schemeClr val="accent5"/>
                </a:solidFill>
                <a:latin typeface="Trebuchet MS"/>
                <a:ea typeface="Trebuchet MS"/>
                <a:cs typeface="Trebuchet MS"/>
                <a:sym typeface="Trebuchet MS"/>
              </a:rPr>
              <a:t>geocaching, hiking, and planning ambitious camping trips</a:t>
            </a:r>
          </a:p>
          <a:p>
            <a:pPr indent="-228600" lvl="0" marL="457200" rtl="0">
              <a:spcBef>
                <a:spcPts val="0"/>
              </a:spcBef>
              <a:buFont typeface="Trebuchet MS"/>
              <a:buChar char="●"/>
            </a:pPr>
            <a:r>
              <a:rPr lang="en">
                <a:latin typeface="Trebuchet MS"/>
                <a:ea typeface="Trebuchet MS"/>
                <a:cs typeface="Trebuchet MS"/>
                <a:sym typeface="Trebuchet MS"/>
              </a:rPr>
              <a:t>Knows </a:t>
            </a:r>
            <a:r>
              <a:rPr b="1" lang="en">
                <a:solidFill>
                  <a:schemeClr val="accent4"/>
                </a:solidFill>
                <a:latin typeface="Trebuchet MS"/>
                <a:ea typeface="Trebuchet MS"/>
                <a:cs typeface="Trebuchet MS"/>
                <a:sym typeface="Trebuchet MS"/>
              </a:rPr>
              <a:t>data modeling</a:t>
            </a:r>
            <a:r>
              <a:rPr lang="en">
                <a:latin typeface="Trebuchet MS"/>
                <a:ea typeface="Trebuchet MS"/>
                <a:cs typeface="Trebuchet MS"/>
                <a:sym typeface="Trebuchet MS"/>
              </a:rPr>
              <a:t> and </a:t>
            </a:r>
            <a:r>
              <a:rPr b="1" lang="en">
                <a:solidFill>
                  <a:schemeClr val="accent4"/>
                </a:solidFill>
                <a:latin typeface="Trebuchet MS"/>
                <a:ea typeface="Trebuchet MS"/>
                <a:cs typeface="Trebuchet MS"/>
                <a:sym typeface="Trebuchet MS"/>
              </a:rPr>
              <a:t>systematic analysis</a:t>
            </a:r>
            <a:r>
              <a:rPr lang="en">
                <a:latin typeface="Trebuchet MS"/>
                <a:ea typeface="Trebuchet MS"/>
                <a:cs typeface="Trebuchet MS"/>
                <a:sym typeface="Trebuchet MS"/>
              </a:rPr>
              <a:t> of the </a:t>
            </a:r>
            <a:r>
              <a:rPr i="1" lang="en">
                <a:latin typeface="Trebuchet MS"/>
                <a:ea typeface="Trebuchet MS"/>
                <a:cs typeface="Trebuchet MS"/>
                <a:sym typeface="Trebuchet MS"/>
              </a:rPr>
              <a:t>really hard</a:t>
            </a:r>
            <a:r>
              <a:rPr lang="en">
                <a:latin typeface="Trebuchet MS"/>
                <a:ea typeface="Trebuchet MS"/>
                <a:cs typeface="Trebuchet MS"/>
                <a:sym typeface="Trebuchet MS"/>
              </a:rPr>
              <a:t> problems</a:t>
            </a:r>
          </a:p>
          <a:p>
            <a:pPr lvl="0" rtl="0">
              <a:spcBef>
                <a:spcPts val="0"/>
              </a:spcBef>
              <a:buNone/>
            </a:pPr>
            <a:r>
              <a:t/>
            </a:r>
            <a:endParaRPr>
              <a:latin typeface="Trebuchet MS"/>
              <a:ea typeface="Trebuchet MS"/>
              <a:cs typeface="Trebuchet MS"/>
              <a:sym typeface="Trebuchet MS"/>
            </a:endParaRPr>
          </a:p>
          <a:p>
            <a:pPr indent="-228600" lvl="0" marL="457200" rtl="0">
              <a:spcBef>
                <a:spcPts val="0"/>
              </a:spcBef>
              <a:buFont typeface="Trebuchet MS"/>
              <a:buChar char="●"/>
            </a:pPr>
            <a:r>
              <a:rPr b="1" lang="en">
                <a:solidFill>
                  <a:srgbClr val="660000"/>
                </a:solidFill>
                <a:latin typeface="Trebuchet MS"/>
                <a:ea typeface="Trebuchet MS"/>
                <a:cs typeface="Trebuchet MS"/>
                <a:sym typeface="Trebuchet MS"/>
              </a:rPr>
              <a:t>CATS YAY!</a:t>
            </a: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2" name="Shape 522"/>
        <p:cNvGrpSpPr/>
        <p:nvPr/>
      </p:nvGrpSpPr>
      <p:grpSpPr>
        <a:xfrm>
          <a:off x="0" y="0"/>
          <a:ext cx="0" cy="0"/>
          <a:chOff x="0" y="0"/>
          <a:chExt cx="0" cy="0"/>
        </a:xfrm>
      </p:grpSpPr>
      <p:sp>
        <p:nvSpPr>
          <p:cNvPr id="523" name="Shape 523"/>
          <p:cNvSpPr txBox="1"/>
          <p:nvPr/>
        </p:nvSpPr>
        <p:spPr>
          <a:xfrm>
            <a:off x="303300" y="1130650"/>
            <a:ext cx="8179500" cy="26943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latin typeface="Trebuchet MS"/>
                <a:ea typeface="Trebuchet MS"/>
                <a:cs typeface="Trebuchet MS"/>
                <a:sym typeface="Trebuchet MS"/>
              </a:rPr>
              <a:t>Using a GUI application like </a:t>
            </a:r>
            <a:r>
              <a:rPr b="1" lang="en" sz="1800">
                <a:latin typeface="Trebuchet MS"/>
                <a:ea typeface="Trebuchet MS"/>
                <a:cs typeface="Trebuchet MS"/>
                <a:sym typeface="Trebuchet MS"/>
              </a:rPr>
              <a:t>Postman</a:t>
            </a:r>
            <a:r>
              <a:rPr lang="en" sz="1800">
                <a:latin typeface="Trebuchet MS"/>
                <a:ea typeface="Trebuchet MS"/>
                <a:cs typeface="Trebuchet MS"/>
                <a:sym typeface="Trebuchet MS"/>
              </a:rPr>
              <a:t> to interact with APIs can be a great way to </a:t>
            </a:r>
            <a:r>
              <a:rPr i="1" lang="en" sz="1800">
                <a:latin typeface="Trebuchet MS"/>
                <a:ea typeface="Trebuchet MS"/>
                <a:cs typeface="Trebuchet MS"/>
                <a:sym typeface="Trebuchet MS"/>
              </a:rPr>
              <a:t>learn</a:t>
            </a:r>
            <a:r>
              <a:rPr lang="en" sz="1800">
                <a:latin typeface="Trebuchet MS"/>
                <a:ea typeface="Trebuchet MS"/>
                <a:cs typeface="Trebuchet MS"/>
                <a:sym typeface="Trebuchet MS"/>
              </a:rPr>
              <a:t>, </a:t>
            </a:r>
            <a:r>
              <a:rPr i="1" lang="en" sz="1800">
                <a:latin typeface="Trebuchet MS"/>
                <a:ea typeface="Trebuchet MS"/>
                <a:cs typeface="Trebuchet MS"/>
                <a:sym typeface="Trebuchet MS"/>
              </a:rPr>
              <a:t>explore</a:t>
            </a:r>
            <a:r>
              <a:rPr lang="en" sz="1800">
                <a:latin typeface="Trebuchet MS"/>
                <a:ea typeface="Trebuchet MS"/>
                <a:cs typeface="Trebuchet MS"/>
                <a:sym typeface="Trebuchet MS"/>
              </a:rPr>
              <a:t>, and </a:t>
            </a:r>
            <a:r>
              <a:rPr i="1" lang="en" sz="1800">
                <a:latin typeface="Trebuchet MS"/>
                <a:ea typeface="Trebuchet MS"/>
                <a:cs typeface="Trebuchet MS"/>
                <a:sym typeface="Trebuchet MS"/>
              </a:rPr>
              <a:t>troubleshoot</a:t>
            </a:r>
            <a:r>
              <a:rPr lang="en" sz="1800">
                <a:latin typeface="Trebuchet MS"/>
                <a:ea typeface="Trebuchet MS"/>
                <a:cs typeface="Trebuchet MS"/>
                <a:sym typeface="Trebuchet MS"/>
              </a:rPr>
              <a:t>, but ultimately you’ll hit a brick wall, because:</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It takes an </a:t>
            </a:r>
            <a:r>
              <a:rPr b="1" lang="en">
                <a:latin typeface="Trebuchet MS"/>
                <a:ea typeface="Trebuchet MS"/>
                <a:cs typeface="Trebuchet MS"/>
                <a:sym typeface="Trebuchet MS"/>
              </a:rPr>
              <a:t>awful lot of clicks</a:t>
            </a:r>
            <a:r>
              <a:rPr lang="en">
                <a:latin typeface="Trebuchet MS"/>
                <a:ea typeface="Trebuchet MS"/>
                <a:cs typeface="Trebuchet MS"/>
                <a:sym typeface="Trebuchet MS"/>
              </a:rPr>
              <a:t> to get out a small amount of data (relatively speaking)</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If you want to get multiple full records OUT you’ve got to run a GET as </a:t>
            </a:r>
            <a:r>
              <a:rPr b="1" lang="en">
                <a:latin typeface="Trebuchet MS"/>
                <a:ea typeface="Trebuchet MS"/>
                <a:cs typeface="Trebuchet MS"/>
                <a:sym typeface="Trebuchet MS"/>
              </a:rPr>
              <a:t>many times</a:t>
            </a:r>
            <a:r>
              <a:rPr lang="en">
                <a:latin typeface="Trebuchet MS"/>
                <a:ea typeface="Trebuchet MS"/>
                <a:cs typeface="Trebuchet MS"/>
                <a:sym typeface="Trebuchet MS"/>
              </a:rPr>
              <a:t> as there are records you want to retrieve</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While you can POST many one-off changes using a GUI like Postman, you can rarely get a GUI to make </a:t>
            </a:r>
            <a:r>
              <a:rPr b="1" lang="en">
                <a:latin typeface="Trebuchet MS"/>
                <a:ea typeface="Trebuchet MS"/>
                <a:cs typeface="Trebuchet MS"/>
                <a:sym typeface="Trebuchet MS"/>
              </a:rPr>
              <a:t>intelligent, iterative POSTs at scale</a:t>
            </a:r>
          </a:p>
          <a:p>
            <a:pPr indent="-228600" lvl="0" marL="457200" rtl="0">
              <a:lnSpc>
                <a:spcPct val="150000"/>
              </a:lnSpc>
              <a:spcBef>
                <a:spcPts val="0"/>
              </a:spcBef>
              <a:buFont typeface="Trebuchet MS"/>
              <a:buChar char="●"/>
            </a:pPr>
            <a:r>
              <a:rPr b="1" lang="en">
                <a:latin typeface="Trebuchet MS"/>
                <a:ea typeface="Trebuchet MS"/>
                <a:cs typeface="Trebuchet MS"/>
                <a:sym typeface="Trebuchet MS"/>
              </a:rPr>
              <a:t>Manually authenticating</a:t>
            </a:r>
            <a:r>
              <a:rPr lang="en">
                <a:latin typeface="Trebuchet MS"/>
                <a:ea typeface="Trebuchet MS"/>
                <a:cs typeface="Trebuchet MS"/>
                <a:sym typeface="Trebuchet MS"/>
              </a:rPr>
              <a:t> is a pain</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Though we told you that you will be sometimes playing the role of “application” in this API world, you don’t </a:t>
            </a:r>
            <a:r>
              <a:rPr i="1" lang="en">
                <a:latin typeface="Trebuchet MS"/>
                <a:ea typeface="Trebuchet MS"/>
                <a:cs typeface="Trebuchet MS"/>
                <a:sym typeface="Trebuchet MS"/>
              </a:rPr>
              <a:t>always</a:t>
            </a:r>
            <a:r>
              <a:rPr lang="en">
                <a:latin typeface="Trebuchet MS"/>
                <a:ea typeface="Trebuchet MS"/>
                <a:cs typeface="Trebuchet MS"/>
                <a:sym typeface="Trebuchet MS"/>
              </a:rPr>
              <a:t> want to </a:t>
            </a:r>
            <a:r>
              <a:rPr b="1" lang="en">
                <a:latin typeface="Trebuchet MS"/>
                <a:ea typeface="Trebuchet MS"/>
                <a:cs typeface="Trebuchet MS"/>
                <a:sym typeface="Trebuchet MS"/>
              </a:rPr>
              <a:t>be the application</a:t>
            </a:r>
            <a:r>
              <a:rPr lang="en">
                <a:latin typeface="Trebuchet MS"/>
                <a:ea typeface="Trebuchet MS"/>
                <a:cs typeface="Trebuchet MS"/>
                <a:sym typeface="Trebuchet MS"/>
              </a:rPr>
              <a:t>!</a:t>
            </a:r>
          </a:p>
        </p:txBody>
      </p:sp>
      <p:sp>
        <p:nvSpPr>
          <p:cNvPr id="524" name="Shape 524"/>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a:t>
            </a:r>
            <a:r>
              <a:rPr lang="en" sz="2400">
                <a:solidFill>
                  <a:srgbClr val="FFFFFF"/>
                </a:solidFill>
              </a:rPr>
              <a:t> - Why?</a:t>
            </a: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28" name="Shape 528"/>
        <p:cNvGrpSpPr/>
        <p:nvPr/>
      </p:nvGrpSpPr>
      <p:grpSpPr>
        <a:xfrm>
          <a:off x="0" y="0"/>
          <a:ext cx="0" cy="0"/>
          <a:chOff x="0" y="0"/>
          <a:chExt cx="0" cy="0"/>
        </a:xfrm>
      </p:grpSpPr>
      <p:sp>
        <p:nvSpPr>
          <p:cNvPr id="529" name="Shape 529"/>
          <p:cNvSpPr txBox="1"/>
          <p:nvPr/>
        </p:nvSpPr>
        <p:spPr>
          <a:xfrm>
            <a:off x="303300" y="1054450"/>
            <a:ext cx="8520600" cy="2694300"/>
          </a:xfrm>
          <a:prstGeom prst="rect">
            <a:avLst/>
          </a:prstGeom>
          <a:noFill/>
          <a:ln>
            <a:noFill/>
          </a:ln>
        </p:spPr>
        <p:txBody>
          <a:bodyPr anchorCtr="0" anchor="t" bIns="91425" lIns="91425" rIns="91425" tIns="91425">
            <a:noAutofit/>
          </a:bodyPr>
          <a:lstStyle/>
          <a:p>
            <a:pPr lvl="0" rtl="0">
              <a:lnSpc>
                <a:spcPct val="150000"/>
              </a:lnSpc>
              <a:spcBef>
                <a:spcPts val="0"/>
              </a:spcBef>
              <a:buNone/>
            </a:pPr>
            <a:r>
              <a:rPr lang="en" sz="1800">
                <a:latin typeface="Trebuchet MS"/>
                <a:ea typeface="Trebuchet MS"/>
                <a:cs typeface="Trebuchet MS"/>
                <a:sym typeface="Trebuchet MS"/>
              </a:rPr>
              <a:t>Yes, this is a huge barrier to entry for most users, but it can be mitigated:</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We (defined here as both </a:t>
            </a:r>
            <a:r>
              <a:rPr b="1" lang="en">
                <a:latin typeface="Trebuchet MS"/>
                <a:ea typeface="Trebuchet MS"/>
                <a:cs typeface="Trebuchet MS"/>
                <a:sym typeface="Trebuchet MS"/>
              </a:rPr>
              <a:t>archivists</a:t>
            </a:r>
            <a:r>
              <a:rPr lang="en">
                <a:latin typeface="Trebuchet MS"/>
                <a:ea typeface="Trebuchet MS"/>
                <a:cs typeface="Trebuchet MS"/>
                <a:sym typeface="Trebuchet MS"/>
              </a:rPr>
              <a:t> and </a:t>
            </a:r>
            <a:r>
              <a:rPr b="1" lang="en">
                <a:latin typeface="Trebuchet MS"/>
                <a:ea typeface="Trebuchet MS"/>
                <a:cs typeface="Trebuchet MS"/>
                <a:sym typeface="Trebuchet MS"/>
              </a:rPr>
              <a:t>developers</a:t>
            </a:r>
            <a:r>
              <a:rPr lang="en">
                <a:latin typeface="Trebuchet MS"/>
                <a:ea typeface="Trebuchet MS"/>
                <a:cs typeface="Trebuchet MS"/>
                <a:sym typeface="Trebuchet MS"/>
              </a:rPr>
              <a:t>) are a </a:t>
            </a:r>
            <a:r>
              <a:rPr b="1" lang="en">
                <a:latin typeface="Trebuchet MS"/>
                <a:ea typeface="Trebuchet MS"/>
                <a:cs typeface="Trebuchet MS"/>
                <a:sym typeface="Trebuchet MS"/>
              </a:rPr>
              <a:t>community</a:t>
            </a:r>
            <a:r>
              <a:rPr lang="en">
                <a:latin typeface="Trebuchet MS"/>
                <a:ea typeface="Trebuchet MS"/>
                <a:cs typeface="Trebuchet MS"/>
                <a:sym typeface="Trebuchet MS"/>
              </a:rPr>
              <a:t> that likes sharing!</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Frankly, if you’re sitting down to write scripts from scratch, you’re </a:t>
            </a:r>
            <a:r>
              <a:rPr b="1" lang="en">
                <a:latin typeface="Trebuchet MS"/>
                <a:ea typeface="Trebuchet MS"/>
                <a:cs typeface="Trebuchet MS"/>
                <a:sym typeface="Trebuchet MS"/>
              </a:rPr>
              <a:t>doing it wrong</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There is no </a:t>
            </a:r>
            <a:r>
              <a:rPr b="1" lang="en">
                <a:latin typeface="Trebuchet MS"/>
                <a:ea typeface="Trebuchet MS"/>
                <a:cs typeface="Trebuchet MS"/>
                <a:sym typeface="Trebuchet MS"/>
              </a:rPr>
              <a:t>“one right language”</a:t>
            </a:r>
            <a:r>
              <a:rPr lang="en">
                <a:latin typeface="Trebuchet MS"/>
                <a:ea typeface="Trebuchet MS"/>
                <a:cs typeface="Trebuchet MS"/>
                <a:sym typeface="Trebuchet MS"/>
              </a:rPr>
              <a:t> to make this work</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If you have </a:t>
            </a:r>
            <a:r>
              <a:rPr i="1" lang="en">
                <a:latin typeface="Trebuchet MS"/>
                <a:ea typeface="Trebuchet MS"/>
                <a:cs typeface="Trebuchet MS"/>
                <a:sym typeface="Trebuchet MS"/>
              </a:rPr>
              <a:t>any</a:t>
            </a:r>
            <a:r>
              <a:rPr lang="en">
                <a:latin typeface="Trebuchet MS"/>
                <a:ea typeface="Trebuchet MS"/>
                <a:cs typeface="Trebuchet MS"/>
                <a:sym typeface="Trebuchet MS"/>
              </a:rPr>
              <a:t> prior knowledge of a particular scripting language, </a:t>
            </a:r>
            <a:r>
              <a:rPr b="1" lang="en">
                <a:latin typeface="Trebuchet MS"/>
                <a:ea typeface="Trebuchet MS"/>
                <a:cs typeface="Trebuchet MS"/>
                <a:sym typeface="Trebuchet MS"/>
              </a:rPr>
              <a:t>start there</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All the scripts you will use in this workshop are </a:t>
            </a:r>
            <a:r>
              <a:rPr b="1" lang="en">
                <a:latin typeface="Trebuchet MS"/>
                <a:ea typeface="Trebuchet MS"/>
                <a:cs typeface="Trebuchet MS"/>
                <a:sym typeface="Trebuchet MS"/>
              </a:rPr>
              <a:t>Python </a:t>
            </a:r>
            <a:r>
              <a:rPr lang="en">
                <a:latin typeface="Trebuchet MS"/>
                <a:ea typeface="Trebuchet MS"/>
                <a:cs typeface="Trebuchet MS"/>
                <a:sym typeface="Trebuchet MS"/>
              </a:rPr>
              <a:t>because: 1) Python (and, to a lesser degree, Ruby) is Lora’s preferred hammer, and 2) unscientifically speaking, it seems that Python</a:t>
            </a:r>
            <a:r>
              <a:rPr b="1" lang="en">
                <a:latin typeface="Trebuchet MS"/>
                <a:ea typeface="Trebuchet MS"/>
                <a:cs typeface="Trebuchet MS"/>
                <a:sym typeface="Trebuchet MS"/>
              </a:rPr>
              <a:t> </a:t>
            </a:r>
            <a:r>
              <a:rPr lang="en">
                <a:latin typeface="Trebuchet MS"/>
                <a:ea typeface="Trebuchet MS"/>
                <a:cs typeface="Trebuchet MS"/>
                <a:sym typeface="Trebuchet MS"/>
              </a:rPr>
              <a:t>is the preferred language of archivists (which means there’s more to </a:t>
            </a:r>
            <a:r>
              <a:rPr lang="en" strike="sngStrike">
                <a:latin typeface="Trebuchet MS"/>
                <a:ea typeface="Trebuchet MS"/>
                <a:cs typeface="Trebuchet MS"/>
                <a:sym typeface="Trebuchet MS"/>
              </a:rPr>
              <a:t>steal</a:t>
            </a:r>
            <a:r>
              <a:rPr lang="en">
                <a:latin typeface="Trebuchet MS"/>
                <a:ea typeface="Trebuchet MS"/>
                <a:cs typeface="Trebuchet MS"/>
                <a:sym typeface="Trebuchet MS"/>
              </a:rPr>
              <a:t> borrow)</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But, if you want, you can use a </a:t>
            </a:r>
            <a:r>
              <a:rPr b="1" lang="en">
                <a:solidFill>
                  <a:srgbClr val="990000"/>
                </a:solidFill>
                <a:latin typeface="Trebuchet MS"/>
                <a:ea typeface="Trebuchet MS"/>
                <a:cs typeface="Trebuchet MS"/>
                <a:sym typeface="Trebuchet MS"/>
              </a:rPr>
              <a:t>Ruby</a:t>
            </a:r>
            <a:r>
              <a:rPr lang="en">
                <a:latin typeface="Trebuchet MS"/>
                <a:ea typeface="Trebuchet MS"/>
                <a:cs typeface="Trebuchet MS"/>
                <a:sym typeface="Trebuchet MS"/>
              </a:rPr>
              <a:t> or </a:t>
            </a:r>
            <a:r>
              <a:rPr b="1" lang="en">
                <a:solidFill>
                  <a:srgbClr val="783F04"/>
                </a:solidFill>
                <a:latin typeface="Trebuchet MS"/>
                <a:ea typeface="Trebuchet MS"/>
                <a:cs typeface="Trebuchet MS"/>
                <a:sym typeface="Trebuchet MS"/>
              </a:rPr>
              <a:t>Perl</a:t>
            </a:r>
            <a:r>
              <a:rPr lang="en">
                <a:latin typeface="Trebuchet MS"/>
                <a:ea typeface="Trebuchet MS"/>
                <a:cs typeface="Trebuchet MS"/>
                <a:sym typeface="Trebuchet MS"/>
              </a:rPr>
              <a:t> or </a:t>
            </a:r>
            <a:r>
              <a:rPr b="1" lang="en">
                <a:solidFill>
                  <a:srgbClr val="351C75"/>
                </a:solidFill>
                <a:latin typeface="Trebuchet MS"/>
                <a:ea typeface="Trebuchet MS"/>
                <a:cs typeface="Trebuchet MS"/>
                <a:sym typeface="Trebuchet MS"/>
              </a:rPr>
              <a:t>PHP</a:t>
            </a:r>
            <a:r>
              <a:rPr lang="en">
                <a:latin typeface="Trebuchet MS"/>
                <a:ea typeface="Trebuchet MS"/>
                <a:cs typeface="Trebuchet MS"/>
                <a:sym typeface="Trebuchet MS"/>
              </a:rPr>
              <a:t> or </a:t>
            </a:r>
            <a:r>
              <a:rPr b="1" lang="en">
                <a:solidFill>
                  <a:srgbClr val="1C4587"/>
                </a:solidFill>
                <a:latin typeface="Trebuchet MS"/>
                <a:ea typeface="Trebuchet MS"/>
                <a:cs typeface="Trebuchet MS"/>
                <a:sym typeface="Trebuchet MS"/>
              </a:rPr>
              <a:t>JavaScript</a:t>
            </a:r>
            <a:r>
              <a:rPr lang="en">
                <a:latin typeface="Trebuchet MS"/>
                <a:ea typeface="Trebuchet MS"/>
                <a:cs typeface="Trebuchet MS"/>
                <a:sym typeface="Trebuchet MS"/>
              </a:rPr>
              <a:t> shaped hammer!</a:t>
            </a:r>
          </a:p>
          <a:p>
            <a:pPr indent="-228600" lvl="0" marL="457200" rtl="0">
              <a:lnSpc>
                <a:spcPct val="150000"/>
              </a:lnSpc>
              <a:spcBef>
                <a:spcPts val="0"/>
              </a:spcBef>
              <a:buFont typeface="Trebuchet MS"/>
              <a:buChar char="●"/>
            </a:pPr>
            <a:r>
              <a:rPr lang="en">
                <a:latin typeface="Trebuchet MS"/>
                <a:ea typeface="Trebuchet MS"/>
                <a:cs typeface="Trebuchet MS"/>
                <a:sym typeface="Trebuchet MS"/>
              </a:rPr>
              <a:t>The Internet is full of </a:t>
            </a:r>
            <a:r>
              <a:rPr b="1" lang="en">
                <a:latin typeface="Trebuchet MS"/>
                <a:ea typeface="Trebuchet MS"/>
                <a:cs typeface="Trebuchet MS"/>
                <a:sym typeface="Trebuchet MS"/>
              </a:rPr>
              <a:t>helpful advice</a:t>
            </a:r>
            <a:r>
              <a:rPr lang="en">
                <a:latin typeface="Trebuchet MS"/>
                <a:ea typeface="Trebuchet MS"/>
                <a:cs typeface="Trebuchet MS"/>
                <a:sym typeface="Trebuchet MS"/>
              </a:rPr>
              <a:t>!</a:t>
            </a:r>
          </a:p>
          <a:p>
            <a:pPr indent="-228600" lvl="1" marL="914400" rtl="0">
              <a:lnSpc>
                <a:spcPct val="150000"/>
              </a:lnSpc>
              <a:spcBef>
                <a:spcPts val="0"/>
              </a:spcBef>
              <a:buFont typeface="Trebuchet MS"/>
              <a:buChar char="○"/>
            </a:pPr>
            <a:r>
              <a:rPr lang="en">
                <a:latin typeface="Trebuchet MS"/>
                <a:ea typeface="Trebuchet MS"/>
                <a:cs typeface="Trebuchet MS"/>
                <a:sym typeface="Trebuchet MS"/>
              </a:rPr>
              <a:t>Just don’t feed the trolls</a:t>
            </a:r>
          </a:p>
        </p:txBody>
      </p:sp>
      <p:sp>
        <p:nvSpPr>
          <p:cNvPr id="530" name="Shape 530"/>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 - How?</a:t>
            </a: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4" name="Shape 534"/>
        <p:cNvGrpSpPr/>
        <p:nvPr/>
      </p:nvGrpSpPr>
      <p:grpSpPr>
        <a:xfrm>
          <a:off x="0" y="0"/>
          <a:ext cx="0" cy="0"/>
          <a:chOff x="0" y="0"/>
          <a:chExt cx="0" cy="0"/>
        </a:xfrm>
      </p:grpSpPr>
      <p:sp>
        <p:nvSpPr>
          <p:cNvPr id="535" name="Shape 535"/>
          <p:cNvSpPr txBox="1"/>
          <p:nvPr/>
        </p:nvSpPr>
        <p:spPr>
          <a:xfrm>
            <a:off x="303300" y="1206850"/>
            <a:ext cx="8520600" cy="3783300"/>
          </a:xfrm>
          <a:prstGeom prst="rect">
            <a:avLst/>
          </a:prstGeom>
          <a:noFill/>
          <a:ln>
            <a:noFill/>
          </a:ln>
        </p:spPr>
        <p:txBody>
          <a:bodyPr anchorCtr="0" anchor="t" bIns="91425" lIns="91425" rIns="91425" tIns="91425">
            <a:noAutofit/>
          </a:bodyPr>
          <a:lstStyle/>
          <a:p>
            <a:pPr indent="0" lvl="0" marL="0" rtl="0">
              <a:lnSpc>
                <a:spcPct val="115000"/>
              </a:lnSpc>
              <a:spcBef>
                <a:spcPts val="0"/>
              </a:spcBef>
              <a:buNone/>
            </a:pPr>
            <a:r>
              <a:rPr lang="en">
                <a:latin typeface="Trebuchet MS"/>
                <a:ea typeface="Trebuchet MS"/>
                <a:cs typeface="Trebuchet MS"/>
                <a:sym typeface="Trebuchet MS"/>
              </a:rPr>
              <a:t>Remember all the legwork you did both at home and during the early part of this workshop?  You’ve:</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Installed applications, including the </a:t>
            </a:r>
            <a:r>
              <a:rPr b="1" lang="en">
                <a:latin typeface="Trebuchet MS"/>
                <a:ea typeface="Trebuchet MS"/>
                <a:cs typeface="Trebuchet MS"/>
                <a:sym typeface="Trebuchet MS"/>
              </a:rPr>
              <a:t>text editor</a:t>
            </a:r>
            <a:r>
              <a:rPr lang="en">
                <a:latin typeface="Trebuchet MS"/>
                <a:ea typeface="Trebuchet MS"/>
                <a:cs typeface="Trebuchet MS"/>
                <a:sym typeface="Trebuchet MS"/>
              </a:rPr>
              <a:t> </a:t>
            </a:r>
            <a:r>
              <a:rPr i="1" lang="en">
                <a:latin typeface="Trebuchet MS"/>
                <a:ea typeface="Trebuchet MS"/>
                <a:cs typeface="Trebuchet MS"/>
                <a:sym typeface="Trebuchet MS"/>
              </a:rPr>
              <a:t>Atom</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Installed (or located) a </a:t>
            </a:r>
            <a:r>
              <a:rPr b="1" lang="en">
                <a:latin typeface="Trebuchet MS"/>
                <a:ea typeface="Trebuchet MS"/>
                <a:cs typeface="Trebuchet MS"/>
                <a:sym typeface="Trebuchet MS"/>
              </a:rPr>
              <a:t>shell</a:t>
            </a:r>
            <a:r>
              <a:rPr lang="en">
                <a:latin typeface="Trebuchet MS"/>
                <a:ea typeface="Trebuchet MS"/>
                <a:cs typeface="Trebuchet MS"/>
                <a:sym typeface="Trebuchet MS"/>
              </a:rPr>
              <a:t>, namely </a:t>
            </a:r>
            <a:r>
              <a:rPr i="1" lang="en">
                <a:latin typeface="Trebuchet MS"/>
                <a:ea typeface="Trebuchet MS"/>
                <a:cs typeface="Trebuchet MS"/>
                <a:sym typeface="Trebuchet MS"/>
              </a:rPr>
              <a:t>Terminal</a:t>
            </a:r>
            <a:r>
              <a:rPr lang="en">
                <a:latin typeface="Trebuchet MS"/>
                <a:ea typeface="Trebuchet MS"/>
                <a:cs typeface="Trebuchet MS"/>
                <a:sym typeface="Trebuchet MS"/>
              </a:rPr>
              <a:t> (Mac) or </a:t>
            </a:r>
            <a:r>
              <a:rPr i="1" lang="en">
                <a:latin typeface="Trebuchet MS"/>
                <a:ea typeface="Trebuchet MS"/>
                <a:cs typeface="Trebuchet MS"/>
                <a:sym typeface="Trebuchet MS"/>
              </a:rPr>
              <a:t>Cygwin</a:t>
            </a:r>
            <a:r>
              <a:rPr lang="en">
                <a:latin typeface="Trebuchet MS"/>
                <a:ea typeface="Trebuchet MS"/>
                <a:cs typeface="Trebuchet MS"/>
                <a:sym typeface="Trebuchet MS"/>
              </a:rPr>
              <a:t> (Windows)</a:t>
            </a:r>
          </a:p>
          <a:p>
            <a:pPr indent="-228600" lvl="0" marL="457200" rtl="0">
              <a:lnSpc>
                <a:spcPct val="115000"/>
              </a:lnSpc>
              <a:spcBef>
                <a:spcPts val="0"/>
              </a:spcBef>
              <a:buFont typeface="Trebuchet MS"/>
              <a:buChar char="●"/>
            </a:pPr>
            <a:r>
              <a:rPr lang="en">
                <a:solidFill>
                  <a:schemeClr val="dk2"/>
                </a:solidFill>
                <a:latin typeface="Trebuchet MS"/>
                <a:ea typeface="Trebuchet MS"/>
                <a:cs typeface="Trebuchet MS"/>
                <a:sym typeface="Trebuchet MS"/>
              </a:rPr>
              <a:t>Installed (or confirmed installation of) </a:t>
            </a:r>
            <a:r>
              <a:rPr b="1" lang="en">
                <a:solidFill>
                  <a:schemeClr val="dk2"/>
                </a:solidFill>
                <a:latin typeface="Trebuchet MS"/>
                <a:ea typeface="Trebuchet MS"/>
                <a:cs typeface="Trebuchet MS"/>
                <a:sym typeface="Trebuchet MS"/>
              </a:rPr>
              <a:t>python</a:t>
            </a:r>
          </a:p>
          <a:p>
            <a:pPr lvl="0" rtl="0">
              <a:lnSpc>
                <a:spcPct val="115000"/>
              </a:lnSpc>
              <a:spcBef>
                <a:spcPts val="0"/>
              </a:spcBef>
              <a:buNone/>
            </a:pPr>
            <a:r>
              <a:t/>
            </a:r>
            <a:endParaRPr b="1">
              <a:solidFill>
                <a:schemeClr val="dk2"/>
              </a:solidFill>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Guess what?  You’ve set up a </a:t>
            </a:r>
            <a:r>
              <a:rPr b="1" lang="en">
                <a:latin typeface="Trebuchet MS"/>
                <a:ea typeface="Trebuchet MS"/>
                <a:cs typeface="Trebuchet MS"/>
                <a:sym typeface="Trebuchet MS"/>
              </a:rPr>
              <a:t>python development environment</a:t>
            </a:r>
            <a:r>
              <a:rPr lang="en">
                <a:latin typeface="Trebuchet MS"/>
                <a:ea typeface="Trebuchet MS"/>
                <a:cs typeface="Trebuchet MS"/>
                <a:sym typeface="Trebuchet MS"/>
              </a:rPr>
              <a:t> already!  Good work!</a:t>
            </a:r>
          </a:p>
          <a:p>
            <a:pPr lvl="0" rtl="0">
              <a:lnSpc>
                <a:spcPct val="115000"/>
              </a:lnSpc>
              <a:spcBef>
                <a:spcPts val="0"/>
              </a:spcBef>
              <a:buNone/>
            </a:pPr>
            <a:r>
              <a:t/>
            </a:r>
            <a:endParaRPr>
              <a:latin typeface="Trebuchet MS"/>
              <a:ea typeface="Trebuchet MS"/>
              <a:cs typeface="Trebuchet MS"/>
              <a:sym typeface="Trebuchet MS"/>
            </a:endParaRPr>
          </a:p>
          <a:p>
            <a:pPr indent="0" lvl="0" marL="0" rtl="0">
              <a:lnSpc>
                <a:spcPct val="115000"/>
              </a:lnSpc>
              <a:spcBef>
                <a:spcPts val="0"/>
              </a:spcBef>
              <a:buNone/>
            </a:pPr>
            <a:r>
              <a:rPr lang="en">
                <a:latin typeface="Trebuchet MS"/>
                <a:ea typeface="Trebuchet MS"/>
                <a:cs typeface="Trebuchet MS"/>
                <a:sym typeface="Trebuchet MS"/>
              </a:rPr>
              <a:t>With that work complete, for the remainder of this workshop you should only need to type </a:t>
            </a:r>
            <a:r>
              <a:rPr lang="en">
                <a:highlight>
                  <a:srgbClr val="D0E0E3"/>
                </a:highlight>
                <a:latin typeface="Consolas"/>
                <a:ea typeface="Consolas"/>
                <a:cs typeface="Consolas"/>
                <a:sym typeface="Consolas"/>
              </a:rPr>
              <a:t>python [name of script here].py</a:t>
            </a:r>
            <a:r>
              <a:rPr lang="en">
                <a:latin typeface="Trebuchet MS"/>
                <a:ea typeface="Trebuchet MS"/>
                <a:cs typeface="Trebuchet MS"/>
                <a:sym typeface="Trebuchet MS"/>
              </a:rPr>
              <a:t> into Terminal/Cygwin, and you’ll be </a:t>
            </a:r>
            <a:r>
              <a:rPr b="1" lang="en">
                <a:latin typeface="Trebuchet MS"/>
                <a:ea typeface="Trebuchet MS"/>
                <a:cs typeface="Trebuchet MS"/>
                <a:sym typeface="Trebuchet MS"/>
              </a:rPr>
              <a:t>executing Python scripts!  </a:t>
            </a:r>
            <a:r>
              <a:rPr lang="en">
                <a:latin typeface="Trebuchet MS"/>
                <a:ea typeface="Trebuchet MS"/>
                <a:cs typeface="Trebuchet MS"/>
                <a:sym typeface="Trebuchet MS"/>
              </a:rPr>
              <a:t>Just remember:</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You should be located in the same directory as the script (and any files it is reliant on) before you type your command (you can always </a:t>
            </a:r>
            <a:r>
              <a:rPr lang="en">
                <a:highlight>
                  <a:srgbClr val="D0E0E3"/>
                </a:highlight>
                <a:latin typeface="Consolas"/>
                <a:ea typeface="Consolas"/>
                <a:cs typeface="Consolas"/>
                <a:sym typeface="Consolas"/>
              </a:rPr>
              <a:t>ls</a:t>
            </a:r>
            <a:r>
              <a:rPr lang="en">
                <a:latin typeface="Trebuchet MS"/>
                <a:ea typeface="Trebuchet MS"/>
                <a:cs typeface="Trebuchet MS"/>
                <a:sym typeface="Trebuchet MS"/>
              </a:rPr>
              <a:t> to confirm the script is there!)</a:t>
            </a:r>
          </a:p>
          <a:p>
            <a:pPr indent="0" lvl="0" marL="0" rtl="0">
              <a:lnSpc>
                <a:spcPct val="115000"/>
              </a:lnSpc>
              <a:spcBef>
                <a:spcPts val="0"/>
              </a:spcBef>
              <a:buNone/>
            </a:pPr>
            <a:r>
              <a:t/>
            </a:r>
            <a:endParaRPr>
              <a:latin typeface="Trebuchet MS"/>
              <a:ea typeface="Trebuchet MS"/>
              <a:cs typeface="Trebuchet MS"/>
              <a:sym typeface="Trebuchet MS"/>
            </a:endParaRPr>
          </a:p>
          <a:p>
            <a:pPr indent="0" lvl="0" marL="0" rtl="0">
              <a:lnSpc>
                <a:spcPct val="115000"/>
              </a:lnSpc>
              <a:spcBef>
                <a:spcPts val="0"/>
              </a:spcBef>
              <a:buNone/>
            </a:pPr>
            <a:r>
              <a:rPr lang="en" sz="1000">
                <a:latin typeface="Trebuchet MS"/>
                <a:ea typeface="Trebuchet MS"/>
                <a:cs typeface="Trebuchet MS"/>
                <a:sym typeface="Trebuchet MS"/>
              </a:rPr>
              <a:t>For more, see: </a:t>
            </a:r>
            <a:r>
              <a:rPr lang="en" sz="1000" u="sng">
                <a:solidFill>
                  <a:schemeClr val="hlink"/>
                </a:solidFill>
                <a:latin typeface="Trebuchet MS"/>
                <a:ea typeface="Trebuchet MS"/>
                <a:cs typeface="Trebuchet MS"/>
                <a:sym typeface="Trebuchet MS"/>
                <a:hlinkClick r:id="rId3"/>
              </a:rPr>
              <a:t>http://www.shubhro.com/2014/05/29/development-environment/</a:t>
            </a:r>
            <a:r>
              <a:rPr lang="en" sz="1000">
                <a:latin typeface="Trebuchet MS"/>
                <a:ea typeface="Trebuchet MS"/>
                <a:cs typeface="Trebuchet MS"/>
                <a:sym typeface="Trebuchet MS"/>
              </a:rPr>
              <a:t> and/or </a:t>
            </a:r>
            <a:r>
              <a:rPr lang="en" sz="1000" u="sng">
                <a:solidFill>
                  <a:schemeClr val="hlink"/>
                </a:solidFill>
                <a:latin typeface="Trebuchet MS"/>
                <a:ea typeface="Trebuchet MS"/>
                <a:cs typeface="Trebuchet MS"/>
                <a:sym typeface="Trebuchet MS"/>
                <a:hlinkClick r:id="rId4"/>
              </a:rPr>
              <a:t>http://python-guide-pt-br.readthedocs.io/en/latest/starting/install/osx/</a:t>
            </a:r>
            <a:r>
              <a:rPr lang="en" sz="1000">
                <a:latin typeface="Trebuchet MS"/>
                <a:ea typeface="Trebuchet MS"/>
                <a:cs typeface="Trebuchet MS"/>
                <a:sym typeface="Trebuchet MS"/>
              </a:rPr>
              <a:t> (Mac specific) </a:t>
            </a:r>
          </a:p>
        </p:txBody>
      </p:sp>
      <p:sp>
        <p:nvSpPr>
          <p:cNvPr id="536" name="Shape 536"/>
          <p:cNvSpPr txBox="1"/>
          <p:nvPr>
            <p:ph idx="4294967295" type="title"/>
          </p:nvPr>
        </p:nvSpPr>
        <p:spPr>
          <a:xfrm>
            <a:off x="303300" y="335375"/>
            <a:ext cx="8520600" cy="639600"/>
          </a:xfrm>
          <a:prstGeom prst="rect">
            <a:avLst/>
          </a:prstGeom>
          <a:solidFill>
            <a:schemeClr val="dk1"/>
          </a:solidFill>
        </p:spPr>
        <p:txBody>
          <a:bodyPr anchorCtr="0" anchor="t" bIns="91425" lIns="91425" rIns="91425" tIns="91425">
            <a:noAutofit/>
          </a:bodyPr>
          <a:lstStyle/>
          <a:p>
            <a:pPr lvl="0" rtl="0">
              <a:spcBef>
                <a:spcPts val="0"/>
              </a:spcBef>
              <a:buNone/>
            </a:pPr>
            <a:r>
              <a:rPr lang="en" sz="2400">
                <a:solidFill>
                  <a:srgbClr val="FFFFFF"/>
                </a:solidFill>
              </a:rPr>
              <a:t>Scripting - No, really, </a:t>
            </a:r>
            <a:r>
              <a:rPr i="1" lang="en" sz="2400">
                <a:solidFill>
                  <a:srgbClr val="FFFFFF"/>
                </a:solidFill>
              </a:rPr>
              <a:t>how</a:t>
            </a:r>
            <a:r>
              <a:rPr lang="en" sz="2400">
                <a:solidFill>
                  <a:srgbClr val="FFFFFF"/>
                </a:solidFill>
              </a:rPr>
              <a:t>?</a:t>
            </a: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40" name="Shape 540"/>
        <p:cNvGrpSpPr/>
        <p:nvPr/>
      </p:nvGrpSpPr>
      <p:grpSpPr>
        <a:xfrm>
          <a:off x="0" y="0"/>
          <a:ext cx="0" cy="0"/>
          <a:chOff x="0" y="0"/>
          <a:chExt cx="0" cy="0"/>
        </a:xfrm>
      </p:grpSpPr>
      <p:sp>
        <p:nvSpPr>
          <p:cNvPr id="541" name="Shape 541"/>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GET with Script- ProPublica</a:t>
            </a: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45" name="Shape 545"/>
        <p:cNvGrpSpPr/>
        <p:nvPr/>
      </p:nvGrpSpPr>
      <p:grpSpPr>
        <a:xfrm>
          <a:off x="0" y="0"/>
          <a:ext cx="0" cy="0"/>
          <a:chOff x="0" y="0"/>
          <a:chExt cx="0" cy="0"/>
        </a:xfrm>
      </p:grpSpPr>
      <p:sp>
        <p:nvSpPr>
          <p:cNvPr id="546" name="Shape 546"/>
          <p:cNvSpPr txBox="1"/>
          <p:nvPr>
            <p:ph type="title"/>
          </p:nvPr>
        </p:nvSpPr>
        <p:spPr>
          <a:xfrm>
            <a:off x="303300" y="335375"/>
            <a:ext cx="8520600" cy="639600"/>
          </a:xfrm>
          <a:prstGeom prst="rect">
            <a:avLst/>
          </a:prstGeom>
        </p:spPr>
        <p:txBody>
          <a:bodyPr anchorCtr="0" anchor="t" bIns="91425" lIns="91425" rIns="91425" tIns="91425">
            <a:noAutofit/>
          </a:bodyPr>
          <a:lstStyle/>
          <a:p>
            <a:pPr lvl="0">
              <a:spcBef>
                <a:spcPts val="0"/>
              </a:spcBef>
              <a:buClr>
                <a:schemeClr val="dk2"/>
              </a:buClr>
              <a:buSzPct val="36666"/>
              <a:buFont typeface="Arial"/>
              <a:buNone/>
            </a:pPr>
            <a:r>
              <a:rPr lang="en"/>
              <a:t>GET with a script - ProPublica</a:t>
            </a:r>
          </a:p>
        </p:txBody>
      </p:sp>
      <p:sp>
        <p:nvSpPr>
          <p:cNvPr id="547" name="Shape 547"/>
          <p:cNvSpPr txBox="1"/>
          <p:nvPr/>
        </p:nvSpPr>
        <p:spPr>
          <a:xfrm>
            <a:off x="633375" y="1106650"/>
            <a:ext cx="7997100" cy="35706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Let’s return to our ProPublica example from earlier.</a:t>
            </a:r>
          </a:p>
          <a:p>
            <a:pPr lvl="0">
              <a:spcBef>
                <a:spcPts val="0"/>
              </a:spcBef>
              <a:buNone/>
            </a:pPr>
            <a:r>
              <a:t/>
            </a:r>
            <a:endParaRPr sz="1800">
              <a:latin typeface="Trebuchet MS"/>
              <a:ea typeface="Trebuchet MS"/>
              <a:cs typeface="Trebuchet MS"/>
              <a:sym typeface="Trebuchet MS"/>
            </a:endParaRPr>
          </a:p>
          <a:p>
            <a:pPr indent="0" lvl="0" marL="457200">
              <a:spcBef>
                <a:spcPts val="0"/>
              </a:spcBef>
              <a:buNone/>
            </a:pPr>
            <a:r>
              <a:rPr lang="en" sz="1800">
                <a:solidFill>
                  <a:schemeClr val="dk2"/>
                </a:solidFill>
                <a:latin typeface="Trebuchet MS"/>
                <a:ea typeface="Trebuchet MS"/>
                <a:cs typeface="Trebuchet MS"/>
                <a:sym typeface="Trebuchet MS"/>
              </a:rPr>
              <a:t>Scenario: A user wants </a:t>
            </a:r>
            <a:r>
              <a:rPr b="1" lang="en" sz="1800">
                <a:solidFill>
                  <a:schemeClr val="dk2"/>
                </a:solidFill>
                <a:latin typeface="Trebuchet MS"/>
                <a:ea typeface="Trebuchet MS"/>
                <a:cs typeface="Trebuchet MS"/>
                <a:sym typeface="Trebuchet MS"/>
              </a:rPr>
              <a:t>access to data</a:t>
            </a:r>
            <a:r>
              <a:rPr lang="en" sz="1800">
                <a:solidFill>
                  <a:schemeClr val="dk2"/>
                </a:solidFill>
                <a:latin typeface="Trebuchet MS"/>
                <a:ea typeface="Trebuchet MS"/>
                <a:cs typeface="Trebuchet MS"/>
                <a:sym typeface="Trebuchet MS"/>
              </a:rPr>
              <a:t> about every non-profit involving animal welfare in Nonprofit Explorer at ProPublica.</a:t>
            </a:r>
          </a:p>
          <a:p>
            <a:pPr lvl="0">
              <a:spcBef>
                <a:spcPts val="0"/>
              </a:spcBef>
              <a:buNone/>
            </a:pPr>
            <a:r>
              <a:t/>
            </a:r>
            <a:endParaRPr sz="10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But, this time, let’s assume that this user isn’t content just copying/pasting pages of data out of </a:t>
            </a:r>
            <a:r>
              <a:rPr b="1" lang="en" sz="1800">
                <a:latin typeface="Trebuchet MS"/>
                <a:ea typeface="Trebuchet MS"/>
                <a:cs typeface="Trebuchet MS"/>
                <a:sym typeface="Trebuchet MS"/>
              </a:rPr>
              <a:t>Postman</a:t>
            </a:r>
            <a:r>
              <a:rPr lang="en" sz="1800">
                <a:latin typeface="Trebuchet MS"/>
                <a:ea typeface="Trebuchet MS"/>
                <a:cs typeface="Trebuchet MS"/>
                <a:sym typeface="Trebuchet MS"/>
              </a:rPr>
              <a:t>.  This researcher has </a:t>
            </a:r>
            <a:r>
              <a:rPr b="1" lang="en" sz="1800">
                <a:latin typeface="Trebuchet MS"/>
                <a:ea typeface="Trebuchet MS"/>
                <a:cs typeface="Trebuchet MS"/>
                <a:sym typeface="Trebuchet MS"/>
              </a:rPr>
              <a:t>big plans</a:t>
            </a:r>
            <a:r>
              <a:rPr lang="en" sz="1800">
                <a:latin typeface="Trebuchet MS"/>
                <a:ea typeface="Trebuchet MS"/>
                <a:cs typeface="Trebuchet MS"/>
                <a:sym typeface="Trebuchet MS"/>
              </a:rPr>
              <a:t> for this dataset, and wants a </a:t>
            </a:r>
            <a:r>
              <a:rPr b="1" lang="en" sz="1800">
                <a:latin typeface="Trebuchet MS"/>
                <a:ea typeface="Trebuchet MS"/>
                <a:cs typeface="Trebuchet MS"/>
                <a:sym typeface="Trebuchet MS"/>
              </a:rPr>
              <a:t>standalone JSON file</a:t>
            </a:r>
            <a:r>
              <a:rPr lang="en" sz="1800">
                <a:latin typeface="Trebuchet MS"/>
                <a:ea typeface="Trebuchet MS"/>
                <a:cs typeface="Trebuchet MS"/>
                <a:sym typeface="Trebuchet MS"/>
              </a:rPr>
              <a:t> instead!</a:t>
            </a:r>
          </a:p>
          <a:p>
            <a:pPr lvl="0">
              <a:spcBef>
                <a:spcPts val="0"/>
              </a:spcBef>
              <a:buClr>
                <a:schemeClr val="dk2"/>
              </a:buClr>
              <a:buFont typeface="Arial"/>
              <a:buNone/>
            </a:pPr>
            <a:r>
              <a:t/>
            </a:r>
            <a:endParaRPr sz="1800">
              <a:solidFill>
                <a:schemeClr val="dk2"/>
              </a:solidFill>
              <a:latin typeface="Trebuchet MS"/>
              <a:ea typeface="Trebuchet MS"/>
              <a:cs typeface="Trebuchet MS"/>
              <a:sym typeface="Trebuchet MS"/>
            </a:endParaRPr>
          </a:p>
          <a:p>
            <a:pPr indent="0" lvl="0" marL="457200">
              <a:spcBef>
                <a:spcPts val="0"/>
              </a:spcBef>
              <a:buNone/>
            </a:pPr>
            <a:r>
              <a:rPr lang="en" sz="1800">
                <a:solidFill>
                  <a:schemeClr val="dk2"/>
                </a:solidFill>
                <a:latin typeface="Trebuchet MS"/>
                <a:ea typeface="Trebuchet MS"/>
                <a:cs typeface="Trebuchet MS"/>
                <a:sym typeface="Trebuchet MS"/>
              </a:rPr>
              <a:t>Scenario, v. 2: A user wants </a:t>
            </a:r>
            <a:r>
              <a:rPr b="1" lang="en" sz="1800">
                <a:solidFill>
                  <a:schemeClr val="dk2"/>
                </a:solidFill>
                <a:latin typeface="Trebuchet MS"/>
                <a:ea typeface="Trebuchet MS"/>
                <a:cs typeface="Trebuchet MS"/>
                <a:sym typeface="Trebuchet MS"/>
              </a:rPr>
              <a:t>a JSON file</a:t>
            </a:r>
            <a:r>
              <a:rPr lang="en" sz="1800">
                <a:solidFill>
                  <a:schemeClr val="dk2"/>
                </a:solidFill>
                <a:latin typeface="Trebuchet MS"/>
                <a:ea typeface="Trebuchet MS"/>
                <a:cs typeface="Trebuchet MS"/>
                <a:sym typeface="Trebuchet MS"/>
              </a:rPr>
              <a:t> containing ProPublica Nonprofit Explorer data about every non-profit involving animal welfare.</a:t>
            </a:r>
          </a:p>
          <a:p>
            <a:pPr lvl="0">
              <a:spcBef>
                <a:spcPts val="0"/>
              </a:spcBef>
              <a:buNone/>
            </a:pPr>
            <a:r>
              <a:t/>
            </a:r>
            <a:endParaRPr>
              <a:highlight>
                <a:srgbClr val="D0E0E3"/>
              </a:highlight>
              <a:latin typeface="Consolas"/>
              <a:ea typeface="Consolas"/>
              <a:cs typeface="Consolas"/>
              <a:sym typeface="Consola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551" name="Shape 551"/>
        <p:cNvGrpSpPr/>
        <p:nvPr/>
      </p:nvGrpSpPr>
      <p:grpSpPr>
        <a:xfrm>
          <a:off x="0" y="0"/>
          <a:ext cx="0" cy="0"/>
          <a:chOff x="0" y="0"/>
          <a:chExt cx="0" cy="0"/>
        </a:xfrm>
      </p:grpSpPr>
      <p:cxnSp>
        <p:nvCxnSpPr>
          <p:cNvPr id="552" name="Shape 552"/>
          <p:cNvCxnSpPr/>
          <p:nvPr/>
        </p:nvCxnSpPr>
        <p:spPr>
          <a:xfrm>
            <a:off x="4572006" y="1085775"/>
            <a:ext cx="0" cy="3765300"/>
          </a:xfrm>
          <a:prstGeom prst="straightConnector1">
            <a:avLst/>
          </a:prstGeom>
          <a:noFill/>
          <a:ln cap="flat" cmpd="sng" w="9525">
            <a:solidFill>
              <a:schemeClr val="dk2"/>
            </a:solidFill>
            <a:prstDash val="solid"/>
            <a:round/>
            <a:headEnd len="lg" w="lg" type="none"/>
            <a:tailEnd len="lg" w="lg" type="none"/>
          </a:ln>
        </p:spPr>
      </p:cxnSp>
      <p:sp>
        <p:nvSpPr>
          <p:cNvPr id="553" name="Shape 553"/>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554" name="Shape 554"/>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555" name="Shape 555"/>
          <p:cNvSpPr txBox="1"/>
          <p:nvPr/>
        </p:nvSpPr>
        <p:spPr>
          <a:xfrm>
            <a:off x="395200" y="1649025"/>
            <a:ext cx="38670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In the Finder navigate to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Ctrl+click the MARAC_API_Workshop directory, and select “New Terminal 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proPublica.py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A new file called “proPublicaRecord.json” should now be in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Open “proPublicaRecord.json” with Atom and take a look!</a:t>
            </a:r>
          </a:p>
        </p:txBody>
      </p:sp>
      <p:sp>
        <p:nvSpPr>
          <p:cNvPr id="556" name="Shape 556"/>
          <p:cNvSpPr txBox="1"/>
          <p:nvPr/>
        </p:nvSpPr>
        <p:spPr>
          <a:xfrm>
            <a:off x="5022475" y="1713900"/>
            <a:ext cx="3867000" cy="3429600"/>
          </a:xfrm>
          <a:prstGeom prst="rect">
            <a:avLst/>
          </a:prstGeom>
          <a:noFill/>
          <a:ln>
            <a:noFill/>
          </a:ln>
        </p:spPr>
        <p:txBody>
          <a:bodyPr anchorCtr="0" anchor="t" bIns="91425" lIns="91425" rIns="91425" tIns="91425">
            <a:noAutofit/>
          </a:bodyPr>
          <a:lstStyle/>
          <a:p>
            <a:pPr indent="-228600" lvl="0" marL="457200" rtl="0">
              <a:lnSpc>
                <a:spcPct val="115000"/>
              </a:lnSpc>
              <a:spcBef>
                <a:spcPts val="0"/>
              </a:spcBef>
              <a:buFont typeface="Consolas"/>
              <a:buAutoNum type="arabicPeriod"/>
            </a:pPr>
            <a:r>
              <a:rPr lang="en">
                <a:solidFill>
                  <a:schemeClr val="dk2"/>
                </a:solidFill>
                <a:latin typeface="Trebuchet MS"/>
                <a:ea typeface="Trebuchet MS"/>
                <a:cs typeface="Trebuchet MS"/>
                <a:sym typeface="Trebuchet MS"/>
              </a:rPr>
              <a:t>Open Cygwin</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cd MARAC_API_Workshop</a:t>
            </a:r>
            <a:r>
              <a:rPr lang="en">
                <a:solidFill>
                  <a:schemeClr val="dk2"/>
                </a:solidFill>
                <a:latin typeface="Trebuchet MS"/>
                <a:ea typeface="Trebuchet MS"/>
                <a:cs typeface="Trebuchet MS"/>
                <a:sym typeface="Trebuchet MS"/>
              </a:rPr>
              <a:t> to enter the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solidFill>
                  <a:schemeClr val="dk2"/>
                </a:solidFill>
                <a:latin typeface="Trebuchet MS"/>
                <a:ea typeface="Trebuchet MS"/>
                <a:cs typeface="Trebuchet MS"/>
                <a:sym typeface="Trebuchet MS"/>
              </a:rPr>
              <a:t> and examine the contents of that folder</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Type </a:t>
            </a:r>
            <a:r>
              <a:rPr lang="en">
                <a:solidFill>
                  <a:schemeClr val="dk2"/>
                </a:solidFill>
                <a:highlight>
                  <a:srgbClr val="D0E0E3"/>
                </a:highlight>
                <a:latin typeface="Consolas"/>
                <a:ea typeface="Consolas"/>
                <a:cs typeface="Consolas"/>
                <a:sym typeface="Consolas"/>
              </a:rPr>
              <a:t>python proPublica.py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A new file called “proPublicaRecord.json” should now be in your MARAC_API_Workshop directory</a:t>
            </a:r>
          </a:p>
          <a:p>
            <a:pPr indent="-228600" lvl="0" marL="457200" rtl="0">
              <a:lnSpc>
                <a:spcPct val="115000"/>
              </a:lnSpc>
              <a:spcBef>
                <a:spcPts val="1100"/>
              </a:spcBef>
              <a:spcAft>
                <a:spcPts val="1100"/>
              </a:spcAft>
              <a:buClr>
                <a:schemeClr val="dk2"/>
              </a:buClr>
              <a:buFont typeface="Consolas"/>
              <a:buAutoNum type="arabicPeriod" startAt="2"/>
            </a:pPr>
            <a:r>
              <a:rPr lang="en">
                <a:solidFill>
                  <a:schemeClr val="dk2"/>
                </a:solidFill>
                <a:latin typeface="Trebuchet MS"/>
                <a:ea typeface="Trebuchet MS"/>
                <a:cs typeface="Trebuchet MS"/>
                <a:sym typeface="Trebuchet MS"/>
              </a:rPr>
              <a:t>Open “proPublicaRecord.json” with Atom and take a look!</a:t>
            </a:r>
          </a:p>
        </p:txBody>
      </p:sp>
      <p:sp>
        <p:nvSpPr>
          <p:cNvPr id="557" name="Shape 557"/>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Clr>
                <a:schemeClr val="dk2"/>
              </a:buClr>
              <a:buSzPct val="36666"/>
              <a:buFont typeface="Arial"/>
              <a:buNone/>
            </a:pPr>
            <a:r>
              <a:rPr lang="en"/>
              <a:t>GET with a script - ProPublica</a:t>
            </a: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561" name="Shape 561"/>
        <p:cNvGrpSpPr/>
        <p:nvPr/>
      </p:nvGrpSpPr>
      <p:grpSpPr>
        <a:xfrm>
          <a:off x="0" y="0"/>
          <a:ext cx="0" cy="0"/>
          <a:chOff x="0" y="0"/>
          <a:chExt cx="0" cy="0"/>
        </a:xfrm>
      </p:grpSpPr>
      <p:sp>
        <p:nvSpPr>
          <p:cNvPr id="562" name="Shape 562"/>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dk1"/>
        </a:solidFill>
      </p:bgPr>
    </p:bg>
    <p:spTree>
      <p:nvGrpSpPr>
        <p:cNvPr id="566" name="Shape 566"/>
        <p:cNvGrpSpPr/>
        <p:nvPr/>
      </p:nvGrpSpPr>
      <p:grpSpPr>
        <a:xfrm>
          <a:off x="0" y="0"/>
          <a:ext cx="0" cy="0"/>
          <a:chOff x="0" y="0"/>
          <a:chExt cx="0" cy="0"/>
        </a:xfrm>
      </p:grpSpPr>
      <p:sp>
        <p:nvSpPr>
          <p:cNvPr id="567" name="Shape 567"/>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Load, GET, and compare - VIAF</a:t>
            </a: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71" name="Shape 571"/>
        <p:cNvGrpSpPr/>
        <p:nvPr/>
      </p:nvGrpSpPr>
      <p:grpSpPr>
        <a:xfrm>
          <a:off x="0" y="0"/>
          <a:ext cx="0" cy="0"/>
          <a:chOff x="0" y="0"/>
          <a:chExt cx="0" cy="0"/>
        </a:xfrm>
      </p:grpSpPr>
      <p:sp>
        <p:nvSpPr>
          <p:cNvPr id="572" name="Shape 572"/>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API possibilities</a:t>
            </a:r>
          </a:p>
        </p:txBody>
      </p:sp>
      <p:sp>
        <p:nvSpPr>
          <p:cNvPr id="573" name="Shape 573"/>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Get data out</a:t>
            </a:r>
          </a:p>
        </p:txBody>
      </p:sp>
      <p:sp>
        <p:nvSpPr>
          <p:cNvPr id="574" name="Shape 574"/>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Do something to it</a:t>
            </a:r>
          </a:p>
        </p:txBody>
      </p:sp>
      <p:sp>
        <p:nvSpPr>
          <p:cNvPr id="575" name="Shape 575"/>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Put it back in</a:t>
            </a:r>
          </a:p>
        </p:txBody>
      </p:sp>
      <p:sp>
        <p:nvSpPr>
          <p:cNvPr id="576" name="Shape 576"/>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7" name="Shape 577"/>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8" name="Shape 578"/>
          <p:cNvSpPr/>
          <p:nvPr/>
        </p:nvSpPr>
        <p:spPr>
          <a:xfrm>
            <a:off x="42329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579" name="Shape 579"/>
          <p:cNvSpPr txBox="1"/>
          <p:nvPr/>
        </p:nvSpPr>
        <p:spPr>
          <a:xfrm>
            <a:off x="426230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800"/>
              <a:t>We are here</a:t>
            </a: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3" name="Shape 583"/>
        <p:cNvGrpSpPr/>
        <p:nvPr/>
      </p:nvGrpSpPr>
      <p:grpSpPr>
        <a:xfrm>
          <a:off x="0" y="0"/>
          <a:ext cx="0" cy="0"/>
          <a:chOff x="0" y="0"/>
          <a:chExt cx="0" cy="0"/>
        </a:xfrm>
      </p:grpSpPr>
      <p:sp>
        <p:nvSpPr>
          <p:cNvPr id="584" name="Shape 584"/>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Clr>
                <a:schemeClr val="dk2"/>
              </a:buClr>
              <a:buSzPct val="36666"/>
              <a:buFont typeface="Arial"/>
              <a:buNone/>
            </a:pPr>
            <a:r>
              <a:rPr lang="en"/>
              <a:t>Load, GET, and compare - VIAF</a:t>
            </a:r>
          </a:p>
        </p:txBody>
      </p:sp>
      <p:sp>
        <p:nvSpPr>
          <p:cNvPr id="585" name="Shape 585"/>
          <p:cNvSpPr txBox="1"/>
          <p:nvPr/>
        </p:nvSpPr>
        <p:spPr>
          <a:xfrm>
            <a:off x="633375" y="1106650"/>
            <a:ext cx="7997100" cy="3570600"/>
          </a:xfrm>
          <a:prstGeom prst="rect">
            <a:avLst/>
          </a:prstGeom>
          <a:noFill/>
          <a:ln>
            <a:noFill/>
          </a:ln>
        </p:spPr>
        <p:txBody>
          <a:bodyPr anchorCtr="0" anchor="t" bIns="91425" lIns="91425" rIns="91425" tIns="91425">
            <a:noAutofit/>
          </a:bodyPr>
          <a:lstStyle/>
          <a:p>
            <a:pPr lvl="0">
              <a:spcBef>
                <a:spcPts val="0"/>
              </a:spcBef>
              <a:buClr>
                <a:schemeClr val="dk2"/>
              </a:buClr>
              <a:buSzPct val="61111"/>
              <a:buFont typeface="Arial"/>
              <a:buNone/>
            </a:pPr>
            <a:r>
              <a:rPr lang="en" sz="1800">
                <a:solidFill>
                  <a:schemeClr val="dk2"/>
                </a:solidFill>
                <a:latin typeface="Trebuchet MS"/>
                <a:ea typeface="Trebuchet MS"/>
                <a:cs typeface="Trebuchet MS"/>
                <a:sym typeface="Trebuchet MS"/>
              </a:rPr>
              <a:t>Scenario: You have an existing spreadsheet containing a number of organizational names that are either subjects or creators of some of your collections.  Now, you want to take this manually-made spreadsheet and actually do some authority control work!</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What does API stand for?</a:t>
            </a:r>
          </a:p>
        </p:txBody>
      </p:sp>
      <p:sp>
        <p:nvSpPr>
          <p:cNvPr id="122" name="Shape 122"/>
          <p:cNvSpPr txBox="1"/>
          <p:nvPr/>
        </p:nvSpPr>
        <p:spPr>
          <a:xfrm>
            <a:off x="370725" y="1297450"/>
            <a:ext cx="8248200" cy="3257100"/>
          </a:xfrm>
          <a:prstGeom prst="rect">
            <a:avLst/>
          </a:prstGeom>
          <a:noFill/>
          <a:ln>
            <a:noFill/>
          </a:ln>
        </p:spPr>
        <p:txBody>
          <a:bodyPr anchorCtr="0" anchor="t" bIns="91425" lIns="91425" rIns="91425" tIns="91425">
            <a:noAutofit/>
          </a:bodyPr>
          <a:lstStyle/>
          <a:p>
            <a:pPr lvl="0">
              <a:spcBef>
                <a:spcPts val="0"/>
              </a:spcBef>
              <a:buNone/>
            </a:pPr>
            <a:r>
              <a:rPr b="1" lang="en" sz="3000">
                <a:latin typeface="Trebuchet MS"/>
                <a:ea typeface="Trebuchet MS"/>
                <a:cs typeface="Trebuchet MS"/>
                <a:sym typeface="Trebuchet MS"/>
              </a:rPr>
              <a:t>A</a:t>
            </a:r>
            <a:r>
              <a:rPr lang="en" sz="1800">
                <a:latin typeface="Trebuchet MS"/>
                <a:ea typeface="Trebuchet MS"/>
                <a:cs typeface="Trebuchet MS"/>
                <a:sym typeface="Trebuchet MS"/>
              </a:rPr>
              <a:t>pplication</a:t>
            </a:r>
          </a:p>
          <a:p>
            <a:pPr lvl="0">
              <a:spcBef>
                <a:spcPts val="0"/>
              </a:spcBef>
              <a:buNone/>
            </a:pPr>
            <a:r>
              <a:rPr lang="en" sz="1800">
                <a:latin typeface="Trebuchet MS"/>
                <a:ea typeface="Trebuchet MS"/>
                <a:cs typeface="Trebuchet MS"/>
                <a:sym typeface="Trebuchet MS"/>
              </a:rPr>
              <a:t>	As in a computer application, like Word or Chrome</a:t>
            </a:r>
          </a:p>
          <a:p>
            <a:pPr lvl="0">
              <a:spcBef>
                <a:spcPts val="0"/>
              </a:spcBef>
              <a:buNone/>
            </a:pPr>
            <a:r>
              <a:rPr b="1" lang="en" sz="3000">
                <a:latin typeface="Trebuchet MS"/>
                <a:ea typeface="Trebuchet MS"/>
                <a:cs typeface="Trebuchet MS"/>
                <a:sym typeface="Trebuchet MS"/>
              </a:rPr>
              <a:t>P</a:t>
            </a:r>
            <a:r>
              <a:rPr lang="en" sz="1800">
                <a:latin typeface="Trebuchet MS"/>
                <a:ea typeface="Trebuchet MS"/>
                <a:cs typeface="Trebuchet MS"/>
                <a:sym typeface="Trebuchet MS"/>
              </a:rPr>
              <a:t>rogramming</a:t>
            </a:r>
          </a:p>
          <a:p>
            <a:pPr indent="0" lvl="0" marL="457200">
              <a:spcBef>
                <a:spcPts val="0"/>
              </a:spcBef>
              <a:buNone/>
            </a:pPr>
            <a:r>
              <a:rPr lang="en" sz="1800">
                <a:latin typeface="Trebuchet MS"/>
                <a:ea typeface="Trebuchet MS"/>
                <a:cs typeface="Trebuchet MS"/>
                <a:sym typeface="Trebuchet MS"/>
              </a:rPr>
              <a:t>As in computer “programming,” or taking steps to make a computer do something you want it to do</a:t>
            </a:r>
          </a:p>
          <a:p>
            <a:pPr lvl="0">
              <a:spcBef>
                <a:spcPts val="0"/>
              </a:spcBef>
              <a:buNone/>
            </a:pPr>
            <a:r>
              <a:rPr b="1" lang="en" sz="3000">
                <a:latin typeface="Trebuchet MS"/>
                <a:ea typeface="Trebuchet MS"/>
                <a:cs typeface="Trebuchet MS"/>
                <a:sym typeface="Trebuchet MS"/>
              </a:rPr>
              <a:t>I</a:t>
            </a:r>
            <a:r>
              <a:rPr lang="en" sz="1800">
                <a:latin typeface="Trebuchet MS"/>
                <a:ea typeface="Trebuchet MS"/>
                <a:cs typeface="Trebuchet MS"/>
                <a:sym typeface="Trebuchet MS"/>
              </a:rPr>
              <a:t>nterface</a:t>
            </a:r>
          </a:p>
          <a:p>
            <a:pPr lvl="0">
              <a:spcBef>
                <a:spcPts val="0"/>
              </a:spcBef>
              <a:buNone/>
            </a:pPr>
            <a:r>
              <a:rPr lang="en" sz="1800">
                <a:latin typeface="Trebuchet MS"/>
                <a:ea typeface="Trebuchet MS"/>
                <a:cs typeface="Trebuchet MS"/>
                <a:sym typeface="Trebuchet MS"/>
              </a:rPr>
              <a:t>	As in the the place where two systems meet</a:t>
            </a: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89" name="Shape 589"/>
        <p:cNvGrpSpPr/>
        <p:nvPr/>
      </p:nvGrpSpPr>
      <p:grpSpPr>
        <a:xfrm>
          <a:off x="0" y="0"/>
          <a:ext cx="0" cy="0"/>
          <a:chOff x="0" y="0"/>
          <a:chExt cx="0" cy="0"/>
        </a:xfrm>
      </p:grpSpPr>
      <p:sp>
        <p:nvSpPr>
          <p:cNvPr id="590" name="Shape 590"/>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Clr>
                <a:schemeClr val="dk2"/>
              </a:buClr>
              <a:buSzPct val="36666"/>
              <a:buFont typeface="Arial"/>
              <a:buNone/>
            </a:pPr>
            <a:r>
              <a:rPr lang="en"/>
              <a:t>Load, GET, and compare - VIAF</a:t>
            </a:r>
          </a:p>
        </p:txBody>
      </p:sp>
      <p:sp>
        <p:nvSpPr>
          <p:cNvPr id="591" name="Shape 591"/>
          <p:cNvSpPr txBox="1"/>
          <p:nvPr/>
        </p:nvSpPr>
        <p:spPr>
          <a:xfrm>
            <a:off x="633375" y="1106650"/>
            <a:ext cx="7997100" cy="3570600"/>
          </a:xfrm>
          <a:prstGeom prst="rect">
            <a:avLst/>
          </a:prstGeom>
          <a:noFill/>
          <a:ln>
            <a:noFill/>
          </a:ln>
        </p:spPr>
        <p:txBody>
          <a:bodyPr anchorCtr="0" anchor="t" bIns="91425" lIns="91425" rIns="91425" tIns="91425">
            <a:noAutofit/>
          </a:bodyPr>
          <a:lstStyle/>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Open Excel/Numbers (or your preferred spreadsheet program)</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“names” (lower-case) in the first column, first row</a:t>
            </a:r>
          </a:p>
          <a:p>
            <a:pPr indent="-228600" lvl="1" marL="914400" rtl="0">
              <a:lnSpc>
                <a:spcPct val="150000"/>
              </a:lnSpc>
              <a:spcBef>
                <a:spcPts val="0"/>
              </a:spcBef>
              <a:buClr>
                <a:schemeClr val="dk2"/>
              </a:buClr>
              <a:buFont typeface="Trebuchet MS"/>
              <a:buAutoNum type="alphaLcPeriod"/>
            </a:pPr>
            <a:r>
              <a:rPr lang="en">
                <a:solidFill>
                  <a:schemeClr val="dk2"/>
                </a:solidFill>
                <a:latin typeface="Trebuchet MS"/>
                <a:ea typeface="Trebuchet MS"/>
                <a:cs typeface="Trebuchet MS"/>
                <a:sym typeface="Trebuchet MS"/>
              </a:rPr>
              <a:t>You can inspect the file “organizations.csv” in GitHub if you want to see a sample</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several corporate names of your choosing (universities, businesses, etc.) in the subsequent rows of column A</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Save the file as a .csv with the title “organizations.csv” in the MARAC_API_Workshop directory</a:t>
            </a:r>
          </a:p>
          <a:p>
            <a:pPr indent="-228600" lvl="1" marL="914400" rtl="0">
              <a:lnSpc>
                <a:spcPct val="150000"/>
              </a:lnSpc>
              <a:spcBef>
                <a:spcPts val="0"/>
              </a:spcBef>
              <a:buClr>
                <a:schemeClr val="dk2"/>
              </a:buClr>
              <a:buFont typeface="Trebuchet MS"/>
              <a:buAutoNum type="alphaLcPeriod"/>
            </a:pPr>
            <a:r>
              <a:rPr lang="en">
                <a:solidFill>
                  <a:schemeClr val="dk2"/>
                </a:solidFill>
                <a:latin typeface="Trebuchet MS"/>
                <a:ea typeface="Trebuchet MS"/>
                <a:cs typeface="Trebuchet MS"/>
                <a:sym typeface="Trebuchet MS"/>
              </a:rPr>
              <a:t>Warning: You will be asked to overwrite an existing file named “organizations.csv” since we’ve saved a sample there as a just-in-case. Please overwrite this file.</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From Terminal/Cygwin type </a:t>
            </a:r>
            <a:r>
              <a:rPr lang="en">
                <a:highlight>
                  <a:srgbClr val="D0E0E3"/>
                </a:highlight>
                <a:latin typeface="Consolas"/>
                <a:ea typeface="Consolas"/>
                <a:cs typeface="Consolas"/>
                <a:sym typeface="Consolas"/>
              </a:rPr>
              <a:t>python viafReconciliationCorporate.py</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5" name="Shape 595"/>
        <p:cNvGrpSpPr/>
        <p:nvPr/>
      </p:nvGrpSpPr>
      <p:grpSpPr>
        <a:xfrm>
          <a:off x="0" y="0"/>
          <a:ext cx="0" cy="0"/>
          <a:chOff x="0" y="0"/>
          <a:chExt cx="0" cy="0"/>
        </a:xfrm>
      </p:grpSpPr>
      <p:sp>
        <p:nvSpPr>
          <p:cNvPr id="596" name="Shape 596"/>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Clr>
                <a:schemeClr val="dk2"/>
              </a:buClr>
              <a:buSzPct val="36666"/>
              <a:buFont typeface="Arial"/>
              <a:buNone/>
            </a:pPr>
            <a:r>
              <a:rPr lang="en"/>
              <a:t>Load, GET, and compare - VIAF</a:t>
            </a:r>
          </a:p>
        </p:txBody>
      </p:sp>
      <p:sp>
        <p:nvSpPr>
          <p:cNvPr id="597" name="Shape 597"/>
          <p:cNvSpPr txBox="1"/>
          <p:nvPr/>
        </p:nvSpPr>
        <p:spPr>
          <a:xfrm>
            <a:off x="633375" y="1106650"/>
            <a:ext cx="7997100" cy="3570600"/>
          </a:xfrm>
          <a:prstGeom prst="rect">
            <a:avLst/>
          </a:prstGeom>
          <a:noFill/>
          <a:ln>
            <a:noFill/>
          </a:ln>
        </p:spPr>
        <p:txBody>
          <a:bodyPr anchorCtr="0" anchor="t" bIns="91425" lIns="91425" rIns="91425" tIns="91425">
            <a:noAutofit/>
          </a:bodyPr>
          <a:lstStyle/>
          <a:p>
            <a:pPr lvl="0" rtl="0">
              <a:spcBef>
                <a:spcPts val="0"/>
              </a:spcBef>
              <a:buNone/>
            </a:pPr>
            <a:r>
              <a:rPr lang="en" sz="1800">
                <a:solidFill>
                  <a:schemeClr val="dk2"/>
                </a:solidFill>
                <a:latin typeface="Trebuchet MS"/>
                <a:ea typeface="Trebuchet MS"/>
                <a:cs typeface="Trebuchet MS"/>
                <a:sym typeface="Trebuchet MS"/>
              </a:rPr>
              <a:t>Uh oh...</a:t>
            </a: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01" name="Shape 601"/>
        <p:cNvGrpSpPr/>
        <p:nvPr/>
      </p:nvGrpSpPr>
      <p:grpSpPr>
        <a:xfrm>
          <a:off x="0" y="0"/>
          <a:ext cx="0" cy="0"/>
          <a:chOff x="0" y="0"/>
          <a:chExt cx="0" cy="0"/>
        </a:xfrm>
      </p:grpSpPr>
      <p:sp>
        <p:nvSpPr>
          <p:cNvPr id="602" name="Shape 602"/>
          <p:cNvSpPr txBox="1"/>
          <p:nvPr/>
        </p:nvSpPr>
        <p:spPr>
          <a:xfrm>
            <a:off x="303325" y="1500450"/>
            <a:ext cx="6066900" cy="3247200"/>
          </a:xfrm>
          <a:prstGeom prst="rect">
            <a:avLst/>
          </a:prstGeom>
          <a:noFill/>
          <a:ln>
            <a:noFill/>
          </a:ln>
        </p:spPr>
        <p:txBody>
          <a:bodyPr anchorCtr="0" anchor="t" bIns="91425" lIns="91425" rIns="91425" tIns="91425">
            <a:noAutofit/>
          </a:bodyPr>
          <a:lstStyle/>
          <a:p>
            <a:pPr lvl="0" rtl="0">
              <a:lnSpc>
                <a:spcPct val="150000"/>
              </a:lnSpc>
              <a:spcBef>
                <a:spcPts val="0"/>
              </a:spcBef>
              <a:buNone/>
            </a:pPr>
            <a:r>
              <a:rPr b="1" lang="en">
                <a:latin typeface="Trebuchet MS"/>
                <a:ea typeface="Trebuchet MS"/>
                <a:cs typeface="Trebuchet MS"/>
                <a:sym typeface="Trebuchet MS"/>
              </a:rPr>
              <a:t>Downloading </a:t>
            </a:r>
            <a:r>
              <a:rPr lang="en">
                <a:latin typeface="Trebuchet MS"/>
                <a:ea typeface="Trebuchet MS"/>
                <a:cs typeface="Trebuchet MS"/>
                <a:sym typeface="Trebuchet MS"/>
              </a:rPr>
              <a:t>the fuzzy wuzzy python package:</a:t>
            </a:r>
          </a:p>
          <a:p>
            <a:pPr lvl="0" rtl="0">
              <a:lnSpc>
                <a:spcPct val="150000"/>
              </a:lnSpc>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Google “fuzzy wuzzy github” and it should be the first result</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Click the </a:t>
            </a:r>
            <a:r>
              <a:rPr lang="en">
                <a:solidFill>
                  <a:srgbClr val="6AA84F"/>
                </a:solidFill>
                <a:latin typeface="Trebuchet MS"/>
                <a:ea typeface="Trebuchet MS"/>
                <a:cs typeface="Trebuchet MS"/>
                <a:sym typeface="Trebuchet MS"/>
              </a:rPr>
              <a:t>green</a:t>
            </a:r>
            <a:r>
              <a:rPr lang="en">
                <a:latin typeface="Trebuchet MS"/>
                <a:ea typeface="Trebuchet MS"/>
                <a:cs typeface="Trebuchet MS"/>
                <a:sym typeface="Trebuchet MS"/>
              </a:rPr>
              <a:t> “Clone or Download” button, and copy the path to the clipboard</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Confirm that terminal/cygwin is still in the MARAC_API_Workshop folder</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git clone {paste path}</a:t>
            </a:r>
            <a:r>
              <a:rPr lang="en">
                <a:latin typeface="Trebuchet MS"/>
                <a:ea typeface="Trebuchet MS"/>
                <a:cs typeface="Trebuchet MS"/>
                <a:sym typeface="Trebuchet MS"/>
              </a:rPr>
              <a:t>, which should look like</a:t>
            </a:r>
          </a:p>
          <a:p>
            <a:pPr indent="0" lvl="0" marL="914400" rtl="0">
              <a:lnSpc>
                <a:spcPct val="150000"/>
              </a:lnSpc>
              <a:spcBef>
                <a:spcPts val="0"/>
              </a:spcBef>
              <a:buNone/>
            </a:pPr>
            <a:r>
              <a:rPr lang="en">
                <a:highlight>
                  <a:srgbClr val="D0E0E3"/>
                </a:highlight>
                <a:latin typeface="Consolas"/>
                <a:ea typeface="Consolas"/>
                <a:cs typeface="Consolas"/>
                <a:sym typeface="Consolas"/>
              </a:rPr>
              <a:t>git clone </a:t>
            </a:r>
            <a:r>
              <a:rPr lang="en">
                <a:highlight>
                  <a:srgbClr val="D0E0E3"/>
                </a:highlight>
                <a:latin typeface="Consolas"/>
                <a:ea typeface="Consolas"/>
                <a:cs typeface="Consolas"/>
                <a:sym typeface="Consolas"/>
                <a:hlinkClick r:id="rId3"/>
              </a:rPr>
              <a:t>https://github.com/seatgeek/fuzzywuzzy.git</a:t>
            </a:r>
          </a:p>
        </p:txBody>
      </p:sp>
      <p:sp>
        <p:nvSpPr>
          <p:cNvPr id="603" name="Shape 603"/>
          <p:cNvSpPr txBox="1"/>
          <p:nvPr/>
        </p:nvSpPr>
        <p:spPr>
          <a:xfrm>
            <a:off x="644550" y="1023550"/>
            <a:ext cx="7838100" cy="457200"/>
          </a:xfrm>
          <a:prstGeom prst="rect">
            <a:avLst/>
          </a:prstGeom>
          <a:solidFill>
            <a:srgbClr val="76A5AF"/>
          </a:solidFill>
          <a:ln>
            <a:noFill/>
          </a:ln>
        </p:spPr>
        <p:txBody>
          <a:bodyPr anchorCtr="0" anchor="ctr" bIns="91425" lIns="91425" rIns="91425" tIns="91425">
            <a:noAutofit/>
          </a:bodyPr>
          <a:lstStyle/>
          <a:p>
            <a:pPr lvl="0" rtl="0" algn="ctr">
              <a:spcBef>
                <a:spcPts val="0"/>
              </a:spcBef>
              <a:buNone/>
            </a:pPr>
            <a:r>
              <a:rPr lang="en" sz="1800">
                <a:latin typeface="Georgia"/>
                <a:ea typeface="Georgia"/>
                <a:cs typeface="Georgia"/>
                <a:sym typeface="Georgia"/>
              </a:rPr>
              <a:t>Everyone</a:t>
            </a:r>
          </a:p>
        </p:txBody>
      </p:sp>
      <p:sp>
        <p:nvSpPr>
          <p:cNvPr id="604" name="Shape 604"/>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a:t>
            </a:r>
            <a:r>
              <a:rPr lang="en" sz="2400">
                <a:solidFill>
                  <a:srgbClr val="FFFFFF"/>
                </a:solidFill>
              </a:rPr>
              <a:t>Pitstop</a:t>
            </a:r>
            <a:r>
              <a:rPr lang="en" sz="2400">
                <a:solidFill>
                  <a:srgbClr val="FFFFFF"/>
                </a:solidFill>
              </a:rPr>
              <a:t> - Installing extra packages</a:t>
            </a:r>
          </a:p>
        </p:txBody>
      </p:sp>
      <p:pic>
        <p:nvPicPr>
          <p:cNvPr id="605" name="Shape 605"/>
          <p:cNvPicPr preferRelativeResize="0"/>
          <p:nvPr/>
        </p:nvPicPr>
        <p:blipFill>
          <a:blip r:embed="rId4">
            <a:alphaModFix/>
          </a:blip>
          <a:stretch>
            <a:fillRect/>
          </a:stretch>
        </p:blipFill>
        <p:spPr>
          <a:xfrm>
            <a:off x="6370249" y="1693274"/>
            <a:ext cx="2353374" cy="1163849"/>
          </a:xfrm>
          <a:prstGeom prst="rect">
            <a:avLst/>
          </a:prstGeom>
          <a:noFill/>
          <a:ln cap="flat" cmpd="sng" w="9525">
            <a:solidFill>
              <a:srgbClr val="D9D9D9"/>
            </a:solidFill>
            <a:prstDash val="solid"/>
            <a:round/>
            <a:headEnd len="med" w="med" type="none"/>
            <a:tailEnd len="med" w="med" type="none"/>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FFFFFF"/>
        </a:solidFill>
      </p:bgPr>
    </p:bg>
    <p:spTree>
      <p:nvGrpSpPr>
        <p:cNvPr id="609" name="Shape 609"/>
        <p:cNvGrpSpPr/>
        <p:nvPr/>
      </p:nvGrpSpPr>
      <p:grpSpPr>
        <a:xfrm>
          <a:off x="0" y="0"/>
          <a:ext cx="0" cy="0"/>
          <a:chOff x="0" y="0"/>
          <a:chExt cx="0" cy="0"/>
        </a:xfrm>
      </p:grpSpPr>
      <p:sp>
        <p:nvSpPr>
          <p:cNvPr id="610" name="Shape 610"/>
          <p:cNvSpPr txBox="1"/>
          <p:nvPr/>
        </p:nvSpPr>
        <p:spPr>
          <a:xfrm>
            <a:off x="303325" y="1500450"/>
            <a:ext cx="8520600" cy="3247200"/>
          </a:xfrm>
          <a:prstGeom prst="rect">
            <a:avLst/>
          </a:prstGeom>
          <a:noFill/>
          <a:ln>
            <a:noFill/>
          </a:ln>
        </p:spPr>
        <p:txBody>
          <a:bodyPr anchorCtr="0" anchor="t" bIns="91425" lIns="91425" rIns="91425" tIns="91425">
            <a:noAutofit/>
          </a:bodyPr>
          <a:lstStyle/>
          <a:p>
            <a:pPr lvl="0" rtl="0">
              <a:lnSpc>
                <a:spcPct val="150000"/>
              </a:lnSpc>
              <a:spcBef>
                <a:spcPts val="0"/>
              </a:spcBef>
              <a:buNone/>
            </a:pPr>
            <a:r>
              <a:rPr b="1" lang="en">
                <a:latin typeface="Trebuchet MS"/>
                <a:ea typeface="Trebuchet MS"/>
                <a:cs typeface="Trebuchet MS"/>
                <a:sym typeface="Trebuchet MS"/>
              </a:rPr>
              <a:t>Installing</a:t>
            </a:r>
            <a:r>
              <a:rPr lang="en">
                <a:latin typeface="Trebuchet MS"/>
                <a:ea typeface="Trebuchet MS"/>
                <a:cs typeface="Trebuchet MS"/>
                <a:sym typeface="Trebuchet MS"/>
              </a:rPr>
              <a:t> the fuzzy wuzzy python package:</a:t>
            </a:r>
          </a:p>
          <a:p>
            <a:pPr indent="0" lvl="0" marL="0" rtl="0">
              <a:lnSpc>
                <a:spcPct val="150000"/>
              </a:lnSpc>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cd fuzzywuzzy</a:t>
            </a:r>
            <a:r>
              <a:rPr lang="en">
                <a:latin typeface="Trebuchet MS"/>
                <a:ea typeface="Trebuchet MS"/>
                <a:cs typeface="Trebuchet MS"/>
                <a:sym typeface="Trebuchet MS"/>
              </a:rPr>
              <a:t> to enter the newly created fuzzywuzzy directory</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ls</a:t>
            </a:r>
            <a:r>
              <a:rPr lang="en">
                <a:latin typeface="Trebuchet MS"/>
                <a:ea typeface="Trebuchet MS"/>
                <a:cs typeface="Trebuchet MS"/>
                <a:sym typeface="Trebuchet MS"/>
              </a:rPr>
              <a:t> to see what’s in the directory and note the script “setup.py”</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To execute that setup script, type </a:t>
            </a:r>
            <a:r>
              <a:rPr lang="en">
                <a:highlight>
                  <a:srgbClr val="D0E0E3"/>
                </a:highlight>
                <a:latin typeface="Consolas"/>
                <a:ea typeface="Consolas"/>
                <a:cs typeface="Consolas"/>
                <a:sym typeface="Consolas"/>
              </a:rPr>
              <a:t>python setup.py install</a:t>
            </a:r>
            <a:r>
              <a:rPr lang="en">
                <a:latin typeface="Trebuchet MS"/>
                <a:ea typeface="Trebuchet MS"/>
                <a:cs typeface="Trebuchet MS"/>
                <a:sym typeface="Trebuchet MS"/>
              </a:rPr>
              <a:t> </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The package is </a:t>
            </a:r>
            <a:r>
              <a:rPr b="1" lang="en">
                <a:latin typeface="Trebuchet MS"/>
                <a:ea typeface="Trebuchet MS"/>
                <a:cs typeface="Trebuchet MS"/>
                <a:sym typeface="Trebuchet MS"/>
              </a:rPr>
              <a:t>installed</a:t>
            </a:r>
            <a:r>
              <a:rPr lang="en">
                <a:latin typeface="Trebuchet MS"/>
                <a:ea typeface="Trebuchet MS"/>
                <a:cs typeface="Trebuchet MS"/>
                <a:sym typeface="Trebuchet MS"/>
              </a:rPr>
              <a:t>!</a:t>
            </a:r>
          </a:p>
          <a:p>
            <a:pPr indent="-228600" lvl="0" marL="457200" rtl="0">
              <a:lnSpc>
                <a:spcPct val="150000"/>
              </a:lnSpc>
              <a:spcBef>
                <a:spcPts val="0"/>
              </a:spcBef>
              <a:buFont typeface="Consolas"/>
              <a:buAutoNum type="arabicPeriod"/>
            </a:pPr>
            <a:r>
              <a:rPr lang="en">
                <a:latin typeface="Trebuchet MS"/>
                <a:ea typeface="Trebuchet MS"/>
                <a:cs typeface="Trebuchet MS"/>
                <a:sym typeface="Trebuchet MS"/>
              </a:rPr>
              <a:t>Type </a:t>
            </a:r>
            <a:r>
              <a:rPr lang="en">
                <a:highlight>
                  <a:srgbClr val="D0E0E3"/>
                </a:highlight>
                <a:latin typeface="Consolas"/>
                <a:ea typeface="Consolas"/>
                <a:cs typeface="Consolas"/>
                <a:sym typeface="Consolas"/>
              </a:rPr>
              <a:t>cd ..</a:t>
            </a:r>
            <a:r>
              <a:rPr lang="en">
                <a:latin typeface="Consolas"/>
                <a:ea typeface="Consolas"/>
                <a:cs typeface="Consolas"/>
                <a:sym typeface="Consolas"/>
              </a:rPr>
              <a:t> </a:t>
            </a:r>
            <a:r>
              <a:rPr lang="en">
                <a:latin typeface="Georgia"/>
                <a:ea typeface="Georgia"/>
                <a:cs typeface="Georgia"/>
                <a:sym typeface="Georgia"/>
              </a:rPr>
              <a:t>to</a:t>
            </a:r>
            <a:r>
              <a:rPr lang="en">
                <a:latin typeface="Georgia"/>
                <a:ea typeface="Georgia"/>
                <a:cs typeface="Georgia"/>
                <a:sym typeface="Georgia"/>
              </a:rPr>
              <a:t> return you to the MARAC_API_Workshop directory</a:t>
            </a:r>
          </a:p>
          <a:p>
            <a:pPr indent="-228600" lvl="0" marL="457200" rtl="0">
              <a:lnSpc>
                <a:spcPct val="150000"/>
              </a:lnSpc>
              <a:spcBef>
                <a:spcPts val="0"/>
              </a:spcBef>
              <a:buFont typeface="Consolas"/>
              <a:buAutoNum type="arabicPeriod"/>
            </a:pPr>
            <a:r>
              <a:rPr lang="en">
                <a:latin typeface="Trebuchet MS"/>
                <a:ea typeface="Trebuchet MS"/>
                <a:cs typeface="Trebuchet MS"/>
                <a:sym typeface="Trebuchet MS"/>
              </a:rPr>
              <a:t>Try the script again! </a:t>
            </a:r>
            <a:r>
              <a:rPr lang="en">
                <a:highlight>
                  <a:srgbClr val="D0E0E3"/>
                </a:highlight>
                <a:latin typeface="Consolas"/>
                <a:ea typeface="Consolas"/>
                <a:cs typeface="Consolas"/>
                <a:sym typeface="Consolas"/>
              </a:rPr>
              <a:t>python </a:t>
            </a:r>
            <a:r>
              <a:rPr lang="en">
                <a:solidFill>
                  <a:srgbClr val="222222"/>
                </a:solidFill>
                <a:highlight>
                  <a:srgbClr val="D0E0E3"/>
                </a:highlight>
                <a:latin typeface="Consolas"/>
                <a:ea typeface="Consolas"/>
                <a:cs typeface="Consolas"/>
                <a:sym typeface="Consolas"/>
              </a:rPr>
              <a:t>viafReconciliationCorporate.py</a:t>
            </a:r>
          </a:p>
        </p:txBody>
      </p:sp>
      <p:sp>
        <p:nvSpPr>
          <p:cNvPr id="611" name="Shape 611"/>
          <p:cNvSpPr txBox="1"/>
          <p:nvPr/>
        </p:nvSpPr>
        <p:spPr>
          <a:xfrm>
            <a:off x="644550" y="1023550"/>
            <a:ext cx="7838100" cy="457200"/>
          </a:xfrm>
          <a:prstGeom prst="rect">
            <a:avLst/>
          </a:prstGeom>
          <a:solidFill>
            <a:srgbClr val="76A5AF"/>
          </a:solidFill>
          <a:ln>
            <a:noFill/>
          </a:ln>
        </p:spPr>
        <p:txBody>
          <a:bodyPr anchorCtr="0" anchor="ctr" bIns="91425" lIns="91425" rIns="91425" tIns="91425">
            <a:noAutofit/>
          </a:bodyPr>
          <a:lstStyle/>
          <a:p>
            <a:pPr lvl="0" rtl="0" algn="ctr">
              <a:spcBef>
                <a:spcPts val="0"/>
              </a:spcBef>
              <a:buNone/>
            </a:pPr>
            <a:r>
              <a:rPr lang="en" sz="1800">
                <a:latin typeface="Georgia"/>
                <a:ea typeface="Georgia"/>
                <a:cs typeface="Georgia"/>
                <a:sym typeface="Georgia"/>
              </a:rPr>
              <a:t>Everyone</a:t>
            </a:r>
          </a:p>
        </p:txBody>
      </p:sp>
      <p:sp>
        <p:nvSpPr>
          <p:cNvPr id="612" name="Shape 612"/>
          <p:cNvSpPr txBox="1"/>
          <p:nvPr>
            <p:ph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rPr>
              <a:t>Technical Pitstop - Installing extra packages</a:t>
            </a: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6" name="Shape 616"/>
        <p:cNvGrpSpPr/>
        <p:nvPr/>
      </p:nvGrpSpPr>
      <p:grpSpPr>
        <a:xfrm>
          <a:off x="0" y="0"/>
          <a:ext cx="0" cy="0"/>
          <a:chOff x="0" y="0"/>
          <a:chExt cx="0" cy="0"/>
        </a:xfrm>
      </p:grpSpPr>
      <p:sp>
        <p:nvSpPr>
          <p:cNvPr id="617" name="Shape 617"/>
          <p:cNvSpPr txBox="1"/>
          <p:nvPr>
            <p:ph type="title"/>
          </p:nvPr>
        </p:nvSpPr>
        <p:spPr>
          <a:xfrm>
            <a:off x="303300" y="335375"/>
            <a:ext cx="8520600" cy="639600"/>
          </a:xfrm>
          <a:prstGeom prst="rect">
            <a:avLst/>
          </a:prstGeom>
        </p:spPr>
        <p:txBody>
          <a:bodyPr anchorCtr="0" anchor="t" bIns="91425" lIns="91425" rIns="91425" tIns="91425">
            <a:noAutofit/>
          </a:bodyPr>
          <a:lstStyle/>
          <a:p>
            <a:pPr lvl="0" rtl="0">
              <a:spcBef>
                <a:spcPts val="0"/>
              </a:spcBef>
              <a:buClr>
                <a:schemeClr val="dk2"/>
              </a:buClr>
              <a:buSzPct val="36666"/>
              <a:buFont typeface="Arial"/>
              <a:buNone/>
            </a:pPr>
            <a:r>
              <a:rPr lang="en"/>
              <a:t>Load, GET, and compare - VIAF</a:t>
            </a:r>
          </a:p>
        </p:txBody>
      </p:sp>
      <p:sp>
        <p:nvSpPr>
          <p:cNvPr id="618" name="Shape 618"/>
          <p:cNvSpPr txBox="1"/>
          <p:nvPr/>
        </p:nvSpPr>
        <p:spPr>
          <a:xfrm>
            <a:off x="633375" y="1106650"/>
            <a:ext cx="7997100" cy="3570600"/>
          </a:xfrm>
          <a:prstGeom prst="rect">
            <a:avLst/>
          </a:prstGeom>
          <a:noFill/>
          <a:ln>
            <a:noFill/>
          </a:ln>
        </p:spPr>
        <p:txBody>
          <a:bodyPr anchorCtr="0" anchor="t" bIns="91425" lIns="91425" rIns="91425" tIns="91425">
            <a:noAutofit/>
          </a:bodyPr>
          <a:lstStyle/>
          <a:p>
            <a:pPr indent="0" lvl="0" marL="0" marR="0" rtl="0" algn="l">
              <a:lnSpc>
                <a:spcPct val="150000"/>
              </a:lnSpc>
              <a:spcBef>
                <a:spcPts val="0"/>
              </a:spcBef>
              <a:spcAft>
                <a:spcPts val="0"/>
              </a:spcAft>
              <a:buNone/>
            </a:pPr>
            <a:r>
              <a:rPr lang="en" sz="1800">
                <a:solidFill>
                  <a:schemeClr val="dk2"/>
                </a:solidFill>
                <a:latin typeface="Trebuchet MS"/>
                <a:ea typeface="Trebuchet MS"/>
                <a:cs typeface="Trebuchet MS"/>
                <a:sym typeface="Trebuchet MS"/>
              </a:rPr>
              <a:t>Let’s try this again!</a:t>
            </a:r>
          </a:p>
          <a:p>
            <a:pPr indent="0" lvl="0" marL="0" marR="0" rtl="0" algn="l">
              <a:lnSpc>
                <a:spcPct val="150000"/>
              </a:lnSpc>
              <a:spcBef>
                <a:spcPts val="0"/>
              </a:spcBef>
              <a:spcAft>
                <a:spcPts val="0"/>
              </a:spcAft>
              <a:buNone/>
            </a:pPr>
            <a:r>
              <a:t/>
            </a:r>
            <a:endParaRPr sz="1800">
              <a:solidFill>
                <a:schemeClr val="dk2"/>
              </a:solidFill>
              <a:latin typeface="Trebuchet MS"/>
              <a:ea typeface="Trebuchet MS"/>
              <a:cs typeface="Trebuchet MS"/>
              <a:sym typeface="Trebuchet MS"/>
            </a:endParaRPr>
          </a:p>
          <a:p>
            <a:pPr indent="-342900" lvl="0" marL="457200" marR="0" rtl="0" algn="l">
              <a:lnSpc>
                <a:spcPct val="150000"/>
              </a:lnSpc>
              <a:spcBef>
                <a:spcPts val="0"/>
              </a:spcBef>
              <a:spcAft>
                <a:spcPts val="0"/>
              </a:spcAft>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Type </a:t>
            </a:r>
            <a:r>
              <a:rPr lang="en">
                <a:highlight>
                  <a:srgbClr val="D0E0E3"/>
                </a:highlight>
                <a:latin typeface="Consolas"/>
                <a:ea typeface="Consolas"/>
                <a:cs typeface="Consolas"/>
                <a:sym typeface="Consolas"/>
              </a:rPr>
              <a:t>python viafReconciliationCorporate.py</a:t>
            </a:r>
          </a:p>
          <a:p>
            <a:pPr indent="-342900" lvl="0" marL="457200" marR="0" rtl="0" algn="l">
              <a:lnSpc>
                <a:spcPct val="150000"/>
              </a:lnSpc>
              <a:spcBef>
                <a:spcPts val="0"/>
              </a:spcBef>
              <a:spcAft>
                <a:spcPts val="0"/>
              </a:spcAft>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Success!</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There is a newly created “viafCorporateResults.csv” file in your MARAC_API_Workshop directory</a:t>
            </a:r>
          </a:p>
          <a:p>
            <a:pPr indent="-342900" lvl="0" marL="457200" rtl="0">
              <a:lnSpc>
                <a:spcPct val="150000"/>
              </a:lnSpc>
              <a:spcBef>
                <a:spcPts val="0"/>
              </a:spcBef>
              <a:buClr>
                <a:schemeClr val="dk2"/>
              </a:buClr>
              <a:buSzPct val="100000"/>
              <a:buFont typeface="Trebuchet MS"/>
              <a:buAutoNum type="arabicPeriod"/>
            </a:pPr>
            <a:r>
              <a:rPr lang="en" sz="1800">
                <a:solidFill>
                  <a:schemeClr val="dk2"/>
                </a:solidFill>
                <a:latin typeface="Trebuchet MS"/>
                <a:ea typeface="Trebuchet MS"/>
                <a:cs typeface="Trebuchet MS"/>
                <a:sym typeface="Trebuchet MS"/>
              </a:rPr>
              <a:t>Let’s open and inspect it!</a:t>
            </a:r>
          </a:p>
          <a:p>
            <a:pPr lvl="0" rtl="0">
              <a:spcBef>
                <a:spcPts val="0"/>
              </a:spcBef>
              <a:buClr>
                <a:schemeClr val="dk2"/>
              </a:buClr>
              <a:buFont typeface="Arial"/>
              <a:buNone/>
            </a:pPr>
            <a:r>
              <a:t/>
            </a:r>
            <a:endParaRPr>
              <a:latin typeface="Trebuchet MS"/>
              <a:ea typeface="Trebuchet MS"/>
              <a:cs typeface="Trebuchet MS"/>
              <a:sym typeface="Trebuchet MS"/>
            </a:endParaRPr>
          </a:p>
          <a:p>
            <a:pPr lvl="0" rtl="0">
              <a:spcBef>
                <a:spcPts val="0"/>
              </a:spcBef>
              <a:buNone/>
            </a:pPr>
            <a:r>
              <a:t/>
            </a:r>
            <a:endParaRPr/>
          </a:p>
          <a:p>
            <a:pPr lvl="0" rtl="0">
              <a:spcBef>
                <a:spcPts val="0"/>
              </a:spcBef>
              <a:buNone/>
            </a:pPr>
            <a:r>
              <a:t/>
            </a:r>
            <a:endParaRPr>
              <a:highlight>
                <a:srgbClr val="D0E0E3"/>
              </a:highlight>
              <a:latin typeface="Consolas"/>
              <a:ea typeface="Consolas"/>
              <a:cs typeface="Consolas"/>
              <a:sym typeface="Consolas"/>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2"/>
        </a:solidFill>
      </p:bgPr>
    </p:bg>
    <p:spTree>
      <p:nvGrpSpPr>
        <p:cNvPr id="622" name="Shape 622"/>
        <p:cNvGrpSpPr/>
        <p:nvPr/>
      </p:nvGrpSpPr>
      <p:grpSpPr>
        <a:xfrm>
          <a:off x="0" y="0"/>
          <a:ext cx="0" cy="0"/>
          <a:chOff x="0" y="0"/>
          <a:chExt cx="0" cy="0"/>
        </a:xfrm>
      </p:grpSpPr>
      <p:sp>
        <p:nvSpPr>
          <p:cNvPr id="623" name="Shape 623"/>
          <p:cNvSpPr txBox="1"/>
          <p:nvPr>
            <p:ph type="title"/>
          </p:nvPr>
        </p:nvSpPr>
        <p:spPr>
          <a:xfrm>
            <a:off x="423587" y="1954800"/>
            <a:ext cx="8296800" cy="1233900"/>
          </a:xfrm>
          <a:prstGeom prst="rect">
            <a:avLst/>
          </a:prstGeom>
        </p:spPr>
        <p:txBody>
          <a:bodyPr anchorCtr="0" anchor="ctr" bIns="91425" lIns="91425" rIns="91425" tIns="91425">
            <a:noAutofit/>
          </a:bodyPr>
          <a:lstStyle/>
          <a:p>
            <a:pPr lvl="0" rtl="0">
              <a:spcBef>
                <a:spcPts val="0"/>
              </a:spcBef>
              <a:buNone/>
            </a:pPr>
            <a:r>
              <a:rPr lang="en" sz="7200">
                <a:solidFill>
                  <a:srgbClr val="FFFFFF"/>
                </a:solidFill>
              </a:rPr>
              <a:t>Questions???</a:t>
            </a: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27" name="Shape 627"/>
        <p:cNvGrpSpPr/>
        <p:nvPr/>
      </p:nvGrpSpPr>
      <p:grpSpPr>
        <a:xfrm>
          <a:off x="0" y="0"/>
          <a:ext cx="0" cy="0"/>
          <a:chOff x="0" y="0"/>
          <a:chExt cx="0" cy="0"/>
        </a:xfrm>
      </p:grpSpPr>
      <p:sp>
        <p:nvSpPr>
          <p:cNvPr id="628" name="Shape 628"/>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lgn="l">
              <a:spcBef>
                <a:spcPts val="0"/>
              </a:spcBef>
              <a:buNone/>
            </a:pPr>
            <a:r>
              <a:rPr lang="en" sz="6000">
                <a:latin typeface="Georgia"/>
                <a:ea typeface="Georgia"/>
                <a:cs typeface="Georgia"/>
                <a:sym typeface="Georgia"/>
              </a:rPr>
              <a:t>Lunch!</a:t>
            </a: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accent2"/>
        </a:solidFill>
      </p:bgPr>
    </p:bg>
    <p:spTree>
      <p:nvGrpSpPr>
        <p:cNvPr id="632" name="Shape 632"/>
        <p:cNvGrpSpPr/>
        <p:nvPr/>
      </p:nvGrpSpPr>
      <p:grpSpPr>
        <a:xfrm>
          <a:off x="0" y="0"/>
          <a:ext cx="0" cy="0"/>
          <a:chOff x="0" y="0"/>
          <a:chExt cx="0" cy="0"/>
        </a:xfrm>
      </p:grpSpPr>
      <p:sp>
        <p:nvSpPr>
          <p:cNvPr id="633" name="Shape 633"/>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Technical </a:t>
            </a:r>
            <a:r>
              <a:rPr lang="en">
                <a:solidFill>
                  <a:srgbClr val="FFFFFF"/>
                </a:solidFill>
              </a:rPr>
              <a:t>Pitstop</a:t>
            </a:r>
            <a:r>
              <a:rPr lang="en">
                <a:solidFill>
                  <a:srgbClr val="FFFFFF"/>
                </a:solidFill>
              </a:rPr>
              <a:t>:</a:t>
            </a:r>
          </a:p>
          <a:p>
            <a:pPr lvl="0">
              <a:spcBef>
                <a:spcPts val="0"/>
              </a:spcBef>
              <a:buNone/>
            </a:pPr>
            <a:r>
              <a:rPr lang="en">
                <a:solidFill>
                  <a:srgbClr val="FFFFFF"/>
                </a:solidFill>
              </a:rPr>
              <a:t>vagrant install and </a:t>
            </a:r>
            <a:r>
              <a:rPr lang="en">
                <a:solidFill>
                  <a:srgbClr val="FFFFFF"/>
                </a:solidFill>
                <a:latin typeface="Consolas"/>
                <a:ea typeface="Consolas"/>
                <a:cs typeface="Consolas"/>
                <a:sym typeface="Consolas"/>
              </a:rPr>
              <a:t>vagrant up</a:t>
            </a:r>
          </a:p>
          <a:p>
            <a:pPr lvl="0">
              <a:spcBef>
                <a:spcPts val="0"/>
              </a:spcBef>
              <a:buNone/>
            </a:pPr>
            <a:r>
              <a:t/>
            </a:r>
            <a:endParaRPr>
              <a:solidFill>
                <a:srgbClr val="FFFFFF"/>
              </a:solidFill>
              <a:latin typeface="Consolas"/>
              <a:ea typeface="Consolas"/>
              <a:cs typeface="Consolas"/>
              <a:sym typeface="Consolas"/>
            </a:endParaRPr>
          </a:p>
          <a:p>
            <a:pPr lvl="0" rtl="0">
              <a:spcBef>
                <a:spcPts val="0"/>
              </a:spcBef>
              <a:buNone/>
            </a:pPr>
            <a:r>
              <a:rPr lang="en" sz="1400">
                <a:solidFill>
                  <a:srgbClr val="FFFFFF"/>
                </a:solidFill>
                <a:latin typeface="Corsiva"/>
                <a:ea typeface="Corsiva"/>
                <a:cs typeface="Corsiva"/>
                <a:sym typeface="Corsiva"/>
              </a:rPr>
              <a:t>(this is super awesome)</a:t>
            </a: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37" name="Shape 637"/>
        <p:cNvGrpSpPr/>
        <p:nvPr/>
      </p:nvGrpSpPr>
      <p:grpSpPr>
        <a:xfrm>
          <a:off x="0" y="0"/>
          <a:ext cx="0" cy="0"/>
          <a:chOff x="0" y="0"/>
          <a:chExt cx="0" cy="0"/>
        </a:xfrm>
      </p:grpSpPr>
      <p:cxnSp>
        <p:nvCxnSpPr>
          <p:cNvPr id="638" name="Shape 638"/>
          <p:cNvCxnSpPr/>
          <p:nvPr/>
        </p:nvCxnSpPr>
        <p:spPr>
          <a:xfrm>
            <a:off x="4572000" y="292500"/>
            <a:ext cx="0" cy="4558500"/>
          </a:xfrm>
          <a:prstGeom prst="straightConnector1">
            <a:avLst/>
          </a:prstGeom>
          <a:noFill/>
          <a:ln cap="flat" cmpd="sng" w="9525">
            <a:solidFill>
              <a:schemeClr val="dk2"/>
            </a:solidFill>
            <a:prstDash val="solid"/>
            <a:round/>
            <a:headEnd len="lg" w="lg" type="none"/>
            <a:tailEnd len="lg" w="lg" type="none"/>
          </a:ln>
        </p:spPr>
      </p:cxnSp>
      <p:pic>
        <p:nvPicPr>
          <p:cNvPr id="639" name="Shape 639"/>
          <p:cNvPicPr preferRelativeResize="0"/>
          <p:nvPr/>
        </p:nvPicPr>
        <p:blipFill>
          <a:blip r:embed="rId3">
            <a:alphaModFix/>
          </a:blip>
          <a:stretch>
            <a:fillRect/>
          </a:stretch>
        </p:blipFill>
        <p:spPr>
          <a:xfrm>
            <a:off x="4967466" y="1093750"/>
            <a:ext cx="3977008" cy="3408225"/>
          </a:xfrm>
          <a:prstGeom prst="rect">
            <a:avLst/>
          </a:prstGeom>
          <a:noFill/>
          <a:ln>
            <a:noFill/>
          </a:ln>
        </p:spPr>
      </p:pic>
      <p:pic>
        <p:nvPicPr>
          <p:cNvPr id="640" name="Shape 640"/>
          <p:cNvPicPr preferRelativeResize="0"/>
          <p:nvPr/>
        </p:nvPicPr>
        <p:blipFill>
          <a:blip r:embed="rId4">
            <a:alphaModFix/>
          </a:blip>
          <a:stretch>
            <a:fillRect/>
          </a:stretch>
        </p:blipFill>
        <p:spPr>
          <a:xfrm>
            <a:off x="228600" y="1020879"/>
            <a:ext cx="3976999" cy="3817820"/>
          </a:xfrm>
          <a:prstGeom prst="rect">
            <a:avLst/>
          </a:prstGeom>
          <a:noFill/>
          <a:ln>
            <a:noFill/>
          </a:ln>
        </p:spPr>
      </p:pic>
      <p:sp>
        <p:nvSpPr>
          <p:cNvPr id="641" name="Shape 641"/>
          <p:cNvSpPr txBox="1"/>
          <p:nvPr/>
        </p:nvSpPr>
        <p:spPr>
          <a:xfrm>
            <a:off x="480838" y="337750"/>
            <a:ext cx="3695700" cy="4572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642" name="Shape 642"/>
          <p:cNvSpPr txBox="1"/>
          <p:nvPr/>
        </p:nvSpPr>
        <p:spPr>
          <a:xfrm>
            <a:off x="5108120" y="337750"/>
            <a:ext cx="3695699" cy="4572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46" name="Shape 646"/>
        <p:cNvGrpSpPr/>
        <p:nvPr/>
      </p:nvGrpSpPr>
      <p:grpSpPr>
        <a:xfrm>
          <a:off x="0" y="0"/>
          <a:ext cx="0" cy="0"/>
          <a:chOff x="0" y="0"/>
          <a:chExt cx="0" cy="0"/>
        </a:xfrm>
      </p:grpSpPr>
      <p:pic>
        <p:nvPicPr>
          <p:cNvPr id="647" name="Shape 647"/>
          <p:cNvPicPr preferRelativeResize="0"/>
          <p:nvPr/>
        </p:nvPicPr>
        <p:blipFill>
          <a:blip r:embed="rId3">
            <a:alphaModFix/>
          </a:blip>
          <a:stretch>
            <a:fillRect/>
          </a:stretch>
        </p:blipFill>
        <p:spPr>
          <a:xfrm>
            <a:off x="152400" y="2395150"/>
            <a:ext cx="4251024" cy="1396399"/>
          </a:xfrm>
          <a:prstGeom prst="rect">
            <a:avLst/>
          </a:prstGeom>
          <a:noFill/>
          <a:ln>
            <a:noFill/>
          </a:ln>
        </p:spPr>
      </p:pic>
      <p:pic>
        <p:nvPicPr>
          <p:cNvPr id="648" name="Shape 648"/>
          <p:cNvPicPr preferRelativeResize="0"/>
          <p:nvPr/>
        </p:nvPicPr>
        <p:blipFill>
          <a:blip r:embed="rId4">
            <a:alphaModFix/>
          </a:blip>
          <a:stretch>
            <a:fillRect/>
          </a:stretch>
        </p:blipFill>
        <p:spPr>
          <a:xfrm>
            <a:off x="4696861" y="2395150"/>
            <a:ext cx="4691563" cy="1396400"/>
          </a:xfrm>
          <a:prstGeom prst="rect">
            <a:avLst/>
          </a:prstGeom>
          <a:noFill/>
          <a:ln>
            <a:noFill/>
          </a:ln>
        </p:spPr>
      </p:pic>
      <p:sp>
        <p:nvSpPr>
          <p:cNvPr id="649" name="Shape 649"/>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cxnSp>
        <p:nvCxnSpPr>
          <p:cNvPr id="650" name="Shape 650"/>
          <p:cNvCxnSpPr/>
          <p:nvPr/>
        </p:nvCxnSpPr>
        <p:spPr>
          <a:xfrm>
            <a:off x="4572000" y="2244275"/>
            <a:ext cx="0" cy="2606700"/>
          </a:xfrm>
          <a:prstGeom prst="straightConnector1">
            <a:avLst/>
          </a:prstGeom>
          <a:noFill/>
          <a:ln cap="flat" cmpd="sng" w="9525">
            <a:solidFill>
              <a:schemeClr val="dk2"/>
            </a:solidFill>
            <a:prstDash val="solid"/>
            <a:round/>
            <a:headEnd len="lg" w="lg" type="none"/>
            <a:tailEnd len="lg" w="lg" type="none"/>
          </a:ln>
        </p:spPr>
      </p:cxnSp>
      <p:sp>
        <p:nvSpPr>
          <p:cNvPr id="651" name="Shape 651"/>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652" name="Shape 652"/>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653" name="Shape 653"/>
          <p:cNvSpPr txBox="1"/>
          <p:nvPr/>
        </p:nvSpPr>
        <p:spPr>
          <a:xfrm>
            <a:off x="3356250" y="1683725"/>
            <a:ext cx="2431500" cy="377700"/>
          </a:xfrm>
          <a:prstGeom prst="rect">
            <a:avLst/>
          </a:prstGeom>
          <a:noFill/>
          <a:ln>
            <a:noFill/>
          </a:ln>
        </p:spPr>
        <p:txBody>
          <a:bodyPr anchorCtr="0" anchor="t" bIns="91425" lIns="91425" rIns="91425" tIns="91425">
            <a:noAutofit/>
          </a:bodyPr>
          <a:lstStyle/>
          <a:p>
            <a:pPr lvl="0" algn="ctr">
              <a:spcBef>
                <a:spcPts val="0"/>
              </a:spcBef>
              <a:buNone/>
            </a:pPr>
            <a:r>
              <a:rPr lang="en" sz="1800">
                <a:highlight>
                  <a:srgbClr val="C9DAF8"/>
                </a:highlight>
                <a:latin typeface="Consolas"/>
                <a:ea typeface="Consolas"/>
                <a:cs typeface="Consolas"/>
                <a:sym typeface="Consolas"/>
              </a:rPr>
              <a:t>vagrant --version</a:t>
            </a:r>
          </a:p>
        </p:txBody>
      </p:sp>
      <p:sp>
        <p:nvSpPr>
          <p:cNvPr id="654" name="Shape 654"/>
          <p:cNvSpPr txBox="1"/>
          <p:nvPr/>
        </p:nvSpPr>
        <p:spPr>
          <a:xfrm>
            <a:off x="152400" y="4228175"/>
            <a:ext cx="8671500" cy="702300"/>
          </a:xfrm>
          <a:prstGeom prst="rect">
            <a:avLst/>
          </a:prstGeom>
          <a:solidFill>
            <a:srgbClr val="CFE2F3"/>
          </a:solidFill>
          <a:ln>
            <a:noFill/>
          </a:ln>
        </p:spPr>
        <p:txBody>
          <a:bodyPr anchorCtr="0" anchor="t" bIns="91425" lIns="91425" rIns="91425" tIns="91425">
            <a:noAutofit/>
          </a:bodyPr>
          <a:lstStyle/>
          <a:p>
            <a:pPr lvl="0">
              <a:spcBef>
                <a:spcPts val="0"/>
              </a:spcBef>
              <a:buNone/>
            </a:pPr>
            <a:r>
              <a:rPr lang="en" sz="1800"/>
              <a:t>If you see any number that doesn’t start with “1.9” or if you get an error altogether please use your post-its, or shout out!</a:t>
            </a: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What do APIs do?</a:t>
            </a:r>
          </a:p>
        </p:txBody>
      </p:sp>
      <p:sp>
        <p:nvSpPr>
          <p:cNvPr id="128" name="Shape 128"/>
          <p:cNvSpPr txBox="1"/>
          <p:nvPr/>
        </p:nvSpPr>
        <p:spPr>
          <a:xfrm>
            <a:off x="370725" y="1145050"/>
            <a:ext cx="8248200" cy="36159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As the prior slide suggests, APIs make it possible for </a:t>
            </a:r>
            <a:r>
              <a:rPr b="1" lang="en" sz="1800">
                <a:latin typeface="Trebuchet MS"/>
                <a:ea typeface="Trebuchet MS"/>
                <a:cs typeface="Trebuchet MS"/>
                <a:sym typeface="Trebuchet MS"/>
              </a:rPr>
              <a:t>applications to interact (or interface) with one another</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APIs are </a:t>
            </a:r>
            <a:r>
              <a:rPr b="1" lang="en" sz="1800">
                <a:latin typeface="Trebuchet MS"/>
                <a:ea typeface="Trebuchet MS"/>
                <a:cs typeface="Trebuchet MS"/>
                <a:sym typeface="Trebuchet MS"/>
              </a:rPr>
              <a:t>not new</a:t>
            </a:r>
            <a:r>
              <a:rPr lang="en" sz="1800">
                <a:latin typeface="Trebuchet MS"/>
                <a:ea typeface="Trebuchet MS"/>
                <a:cs typeface="Trebuchet MS"/>
                <a:sym typeface="Trebuchet MS"/>
              </a:rPr>
              <a:t>, and there are </a:t>
            </a:r>
            <a:r>
              <a:rPr b="1" lang="en" sz="1800">
                <a:latin typeface="Trebuchet MS"/>
                <a:ea typeface="Trebuchet MS"/>
                <a:cs typeface="Trebuchet MS"/>
                <a:sym typeface="Trebuchet MS"/>
              </a:rPr>
              <a:t>many types</a:t>
            </a:r>
            <a:r>
              <a:rPr lang="en" sz="1800">
                <a:latin typeface="Trebuchet MS"/>
                <a:ea typeface="Trebuchet MS"/>
                <a:cs typeface="Trebuchet MS"/>
                <a:sym typeface="Trebuchet MS"/>
              </a:rPr>
              <a:t> of APIs.  </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When you copy content from a Word document to your clipboard, then paste that content into an Outlook e-mail, it works because your computer operating system, which both your versions of Word and Outlook are programmed to run on, uses an API to </a:t>
            </a:r>
            <a:r>
              <a:rPr b="1" lang="en" sz="1800">
                <a:latin typeface="Trebuchet MS"/>
                <a:ea typeface="Trebuchet MS"/>
                <a:cs typeface="Trebuchet MS"/>
                <a:sym typeface="Trebuchet MS"/>
              </a:rPr>
              <a:t>allow the interchange of information</a:t>
            </a:r>
            <a:r>
              <a:rPr lang="en" sz="1800">
                <a:latin typeface="Trebuchet MS"/>
                <a:ea typeface="Trebuchet MS"/>
                <a:cs typeface="Trebuchet MS"/>
                <a:sym typeface="Trebuchet MS"/>
              </a:rPr>
              <a:t>.</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APIs tell software developers the </a:t>
            </a:r>
            <a:r>
              <a:rPr b="1" lang="en" sz="1800">
                <a:latin typeface="Trebuchet MS"/>
                <a:ea typeface="Trebuchet MS"/>
                <a:cs typeface="Trebuchet MS"/>
                <a:sym typeface="Trebuchet MS"/>
              </a:rPr>
              <a:t>rules of the road</a:t>
            </a:r>
            <a:r>
              <a:rPr lang="en" sz="1800">
                <a:latin typeface="Trebuchet MS"/>
                <a:ea typeface="Trebuchet MS"/>
                <a:cs typeface="Trebuchet MS"/>
                <a:sym typeface="Trebuchet MS"/>
              </a:rPr>
              <a:t> that they must follow if they want their applications to play well with others.</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000">
                <a:latin typeface="Trebuchet MS"/>
                <a:ea typeface="Trebuchet MS"/>
                <a:cs typeface="Trebuchet MS"/>
                <a:sym typeface="Trebuchet MS"/>
              </a:rPr>
              <a:t>For more: </a:t>
            </a:r>
            <a:r>
              <a:rPr lang="en" sz="1000" u="sng">
                <a:solidFill>
                  <a:schemeClr val="hlink"/>
                </a:solidFill>
                <a:latin typeface="Trebuchet MS"/>
                <a:ea typeface="Trebuchet MS"/>
                <a:cs typeface="Trebuchet MS"/>
                <a:sym typeface="Trebuchet MS"/>
                <a:hlinkClick r:id="rId3"/>
              </a:rPr>
              <a:t>http://readwrite.com/2013/09/19/api-defined/</a:t>
            </a:r>
          </a:p>
          <a:p>
            <a:pPr lvl="0">
              <a:spcBef>
                <a:spcPts val="0"/>
              </a:spcBef>
              <a:buNone/>
            </a:pPr>
            <a:r>
              <a:t/>
            </a:r>
            <a:endParaRPr sz="1800"/>
          </a:p>
          <a:p>
            <a:pPr lvl="0" rtl="0">
              <a:spcBef>
                <a:spcPts val="0"/>
              </a:spcBef>
              <a:buNone/>
            </a:pPr>
            <a:r>
              <a:t/>
            </a:r>
            <a:endParaRPr sz="18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8" name="Shape 658"/>
        <p:cNvGrpSpPr/>
        <p:nvPr/>
      </p:nvGrpSpPr>
      <p:grpSpPr>
        <a:xfrm>
          <a:off x="0" y="0"/>
          <a:ext cx="0" cy="0"/>
          <a:chOff x="0" y="0"/>
          <a:chExt cx="0" cy="0"/>
        </a:xfrm>
      </p:grpSpPr>
      <p:sp>
        <p:nvSpPr>
          <p:cNvPr id="659" name="Shape 659"/>
          <p:cNvSpPr txBox="1"/>
          <p:nvPr/>
        </p:nvSpPr>
        <p:spPr>
          <a:xfrm>
            <a:off x="1878300" y="996225"/>
            <a:ext cx="5387400" cy="457200"/>
          </a:xfrm>
          <a:prstGeom prst="rect">
            <a:avLst/>
          </a:prstGeom>
          <a:noFill/>
          <a:ln cap="flat" cmpd="sng" w="9525">
            <a:solidFill>
              <a:schemeClr val="lt2"/>
            </a:solidFill>
            <a:prstDash val="solid"/>
            <a:round/>
            <a:headEnd len="med" w="med" type="none"/>
            <a:tailEnd len="med" w="med" type="none"/>
          </a:ln>
        </p:spPr>
        <p:txBody>
          <a:bodyPr anchorCtr="0" anchor="t" bIns="91425" lIns="91425" rIns="91425" tIns="91425">
            <a:noAutofit/>
          </a:bodyPr>
          <a:lstStyle/>
          <a:p>
            <a:pPr lvl="0" rtl="0" algn="ctr">
              <a:spcBef>
                <a:spcPts val="0"/>
              </a:spcBef>
              <a:buNone/>
            </a:pPr>
            <a:r>
              <a:rPr b="1" lang="en" sz="1800">
                <a:highlight>
                  <a:srgbClr val="D0E0E3"/>
                </a:highlight>
                <a:latin typeface="Consolas"/>
                <a:ea typeface="Consolas"/>
                <a:cs typeface="Consolas"/>
                <a:sym typeface="Consolas"/>
              </a:rPr>
              <a:t>vagrant box add --name aspace </a:t>
            </a:r>
          </a:p>
        </p:txBody>
      </p:sp>
      <p:pic>
        <p:nvPicPr>
          <p:cNvPr id="660" name="Shape 660"/>
          <p:cNvPicPr preferRelativeResize="0"/>
          <p:nvPr/>
        </p:nvPicPr>
        <p:blipFill>
          <a:blip r:embed="rId3">
            <a:alphaModFix/>
          </a:blip>
          <a:stretch>
            <a:fillRect/>
          </a:stretch>
        </p:blipFill>
        <p:spPr>
          <a:xfrm>
            <a:off x="1350387" y="1503925"/>
            <a:ext cx="6443213" cy="3461474"/>
          </a:xfrm>
          <a:prstGeom prst="rect">
            <a:avLst/>
          </a:prstGeom>
          <a:noFill/>
          <a:ln>
            <a:noFill/>
          </a:ln>
        </p:spPr>
      </p:pic>
      <p:sp>
        <p:nvSpPr>
          <p:cNvPr id="661" name="Shape 661"/>
          <p:cNvSpPr txBox="1"/>
          <p:nvPr/>
        </p:nvSpPr>
        <p:spPr>
          <a:xfrm>
            <a:off x="652949" y="4901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3000">
                <a:solidFill>
                  <a:srgbClr val="FFFFFF"/>
                </a:solidFill>
                <a:latin typeface="Georgia"/>
                <a:ea typeface="Georgia"/>
                <a:cs typeface="Georgia"/>
                <a:sym typeface="Georgia"/>
              </a:rPr>
              <a:t>Everyone</a:t>
            </a: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65" name="Shape 665"/>
        <p:cNvGrpSpPr/>
        <p:nvPr/>
      </p:nvGrpSpPr>
      <p:grpSpPr>
        <a:xfrm>
          <a:off x="0" y="0"/>
          <a:ext cx="0" cy="0"/>
          <a:chOff x="0" y="0"/>
          <a:chExt cx="0" cy="0"/>
        </a:xfrm>
      </p:grpSpPr>
      <p:sp>
        <p:nvSpPr>
          <p:cNvPr id="666" name="Shape 666"/>
          <p:cNvSpPr txBox="1"/>
          <p:nvPr/>
        </p:nvSpPr>
        <p:spPr>
          <a:xfrm>
            <a:off x="1878299" y="996225"/>
            <a:ext cx="5387400" cy="4572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It should look like this now:</a:t>
            </a:r>
          </a:p>
        </p:txBody>
      </p:sp>
      <p:pic>
        <p:nvPicPr>
          <p:cNvPr id="667" name="Shape 667"/>
          <p:cNvPicPr preferRelativeResize="0"/>
          <p:nvPr/>
        </p:nvPicPr>
        <p:blipFill>
          <a:blip r:embed="rId3">
            <a:alphaModFix/>
          </a:blip>
          <a:stretch>
            <a:fillRect/>
          </a:stretch>
        </p:blipFill>
        <p:spPr>
          <a:xfrm>
            <a:off x="152400" y="1616550"/>
            <a:ext cx="8839199" cy="1910388"/>
          </a:xfrm>
          <a:prstGeom prst="rect">
            <a:avLst/>
          </a:prstGeom>
          <a:noFill/>
          <a:ln>
            <a:noFill/>
          </a:ln>
        </p:spPr>
      </p:pic>
      <p:sp>
        <p:nvSpPr>
          <p:cNvPr id="668" name="Shape 668"/>
          <p:cNvSpPr txBox="1"/>
          <p:nvPr/>
        </p:nvSpPr>
        <p:spPr>
          <a:xfrm>
            <a:off x="652949" y="490150"/>
            <a:ext cx="7838100" cy="457200"/>
          </a:xfrm>
          <a:prstGeom prst="rect">
            <a:avLst/>
          </a:prstGeom>
          <a:solidFill>
            <a:srgbClr val="8E7CC3"/>
          </a:solidFill>
          <a:ln>
            <a:noFill/>
          </a:ln>
        </p:spPr>
        <p:txBody>
          <a:bodyPr anchorCtr="0" anchor="ctr" bIns="91425" lIns="91425" rIns="91425" tIns="91425">
            <a:noAutofit/>
          </a:bodyPr>
          <a:lstStyle/>
          <a:p>
            <a:pPr lvl="0" rtl="0" algn="ctr">
              <a:spcBef>
                <a:spcPts val="0"/>
              </a:spcBef>
              <a:buNone/>
            </a:pPr>
            <a:r>
              <a:rPr lang="en" sz="3000">
                <a:solidFill>
                  <a:srgbClr val="FFFFFF"/>
                </a:solidFill>
                <a:latin typeface="Georgia"/>
                <a:ea typeface="Georgia"/>
                <a:cs typeface="Georgia"/>
                <a:sym typeface="Georgia"/>
              </a:rPr>
              <a:t>Everyone</a:t>
            </a: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72" name="Shape 672"/>
        <p:cNvGrpSpPr/>
        <p:nvPr/>
      </p:nvGrpSpPr>
      <p:grpSpPr>
        <a:xfrm>
          <a:off x="0" y="0"/>
          <a:ext cx="0" cy="0"/>
          <a:chOff x="0" y="0"/>
          <a:chExt cx="0" cy="0"/>
        </a:xfrm>
      </p:grpSpPr>
      <p:sp>
        <p:nvSpPr>
          <p:cNvPr id="673" name="Shape 673"/>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cxnSp>
        <p:nvCxnSpPr>
          <p:cNvPr id="674" name="Shape 674"/>
          <p:cNvCxnSpPr/>
          <p:nvPr/>
        </p:nvCxnSpPr>
        <p:spPr>
          <a:xfrm>
            <a:off x="4572000" y="2244275"/>
            <a:ext cx="0" cy="2606700"/>
          </a:xfrm>
          <a:prstGeom prst="straightConnector1">
            <a:avLst/>
          </a:prstGeom>
          <a:noFill/>
          <a:ln cap="flat" cmpd="sng" w="9525">
            <a:solidFill>
              <a:schemeClr val="dk2"/>
            </a:solidFill>
            <a:prstDash val="solid"/>
            <a:round/>
            <a:headEnd len="lg" w="lg" type="none"/>
            <a:tailEnd len="lg" w="lg" type="none"/>
          </a:ln>
        </p:spPr>
      </p:cxnSp>
      <p:sp>
        <p:nvSpPr>
          <p:cNvPr id="675" name="Shape 675"/>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676" name="Shape 676"/>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677" name="Shape 677"/>
          <p:cNvSpPr txBox="1"/>
          <p:nvPr/>
        </p:nvSpPr>
        <p:spPr>
          <a:xfrm>
            <a:off x="2956350" y="1683725"/>
            <a:ext cx="3197400" cy="377700"/>
          </a:xfrm>
          <a:prstGeom prst="rect">
            <a:avLst/>
          </a:prstGeom>
          <a:noFill/>
          <a:ln>
            <a:noFill/>
          </a:ln>
        </p:spPr>
        <p:txBody>
          <a:bodyPr anchorCtr="0" anchor="t" bIns="91425" lIns="91425" rIns="91425" tIns="91425">
            <a:noAutofit/>
          </a:bodyPr>
          <a:lstStyle/>
          <a:p>
            <a:pPr lvl="0" rtl="0" algn="ctr">
              <a:spcBef>
                <a:spcPts val="0"/>
              </a:spcBef>
              <a:buNone/>
            </a:pPr>
            <a:r>
              <a:rPr lang="en" sz="1800">
                <a:highlight>
                  <a:srgbClr val="C9DAF8"/>
                </a:highlight>
                <a:latin typeface="Consolas"/>
                <a:ea typeface="Consolas"/>
                <a:cs typeface="Consolas"/>
                <a:sym typeface="Consolas"/>
              </a:rPr>
              <a:t>vagrant init aspace</a:t>
            </a:r>
          </a:p>
        </p:txBody>
      </p:sp>
      <p:pic>
        <p:nvPicPr>
          <p:cNvPr id="678" name="Shape 678"/>
          <p:cNvPicPr preferRelativeResize="0"/>
          <p:nvPr/>
        </p:nvPicPr>
        <p:blipFill>
          <a:blip r:embed="rId3">
            <a:alphaModFix/>
          </a:blip>
          <a:stretch>
            <a:fillRect/>
          </a:stretch>
        </p:blipFill>
        <p:spPr>
          <a:xfrm>
            <a:off x="4726049" y="2800499"/>
            <a:ext cx="4188525" cy="599475"/>
          </a:xfrm>
          <a:prstGeom prst="rect">
            <a:avLst/>
          </a:prstGeom>
          <a:noFill/>
          <a:ln>
            <a:noFill/>
          </a:ln>
        </p:spPr>
      </p:pic>
      <p:pic>
        <p:nvPicPr>
          <p:cNvPr descr="1.jpg" id="679" name="Shape 679"/>
          <p:cNvPicPr preferRelativeResize="0"/>
          <p:nvPr/>
        </p:nvPicPr>
        <p:blipFill>
          <a:blip r:embed="rId4">
            <a:alphaModFix/>
          </a:blip>
          <a:stretch>
            <a:fillRect/>
          </a:stretch>
        </p:blipFill>
        <p:spPr>
          <a:xfrm>
            <a:off x="96899" y="2623174"/>
            <a:ext cx="4397251" cy="954124"/>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83" name="Shape 683"/>
        <p:cNvGrpSpPr/>
        <p:nvPr/>
      </p:nvGrpSpPr>
      <p:grpSpPr>
        <a:xfrm>
          <a:off x="0" y="0"/>
          <a:ext cx="0" cy="0"/>
          <a:chOff x="0" y="0"/>
          <a:chExt cx="0" cy="0"/>
        </a:xfrm>
      </p:grpSpPr>
      <p:pic>
        <p:nvPicPr>
          <p:cNvPr id="684" name="Shape 684"/>
          <p:cNvPicPr preferRelativeResize="0"/>
          <p:nvPr/>
        </p:nvPicPr>
        <p:blipFill>
          <a:blip r:embed="rId3">
            <a:alphaModFix/>
          </a:blip>
          <a:stretch>
            <a:fillRect/>
          </a:stretch>
        </p:blipFill>
        <p:spPr>
          <a:xfrm>
            <a:off x="229450" y="2490699"/>
            <a:ext cx="4198500" cy="1499851"/>
          </a:xfrm>
          <a:prstGeom prst="rect">
            <a:avLst/>
          </a:prstGeom>
          <a:noFill/>
          <a:ln>
            <a:noFill/>
          </a:ln>
        </p:spPr>
      </p:pic>
      <p:pic>
        <p:nvPicPr>
          <p:cNvPr id="685" name="Shape 685"/>
          <p:cNvPicPr preferRelativeResize="0"/>
          <p:nvPr/>
        </p:nvPicPr>
        <p:blipFill>
          <a:blip r:embed="rId4">
            <a:alphaModFix/>
          </a:blip>
          <a:stretch>
            <a:fillRect/>
          </a:stretch>
        </p:blipFill>
        <p:spPr>
          <a:xfrm>
            <a:off x="4788949" y="2385600"/>
            <a:ext cx="4052749" cy="1710050"/>
          </a:xfrm>
          <a:prstGeom prst="rect">
            <a:avLst/>
          </a:prstGeom>
          <a:noFill/>
          <a:ln>
            <a:noFill/>
          </a:ln>
        </p:spPr>
      </p:pic>
      <p:sp>
        <p:nvSpPr>
          <p:cNvPr id="686" name="Shape 686"/>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cxnSp>
        <p:nvCxnSpPr>
          <p:cNvPr id="687" name="Shape 687"/>
          <p:cNvCxnSpPr/>
          <p:nvPr/>
        </p:nvCxnSpPr>
        <p:spPr>
          <a:xfrm>
            <a:off x="4572000" y="2244275"/>
            <a:ext cx="0" cy="2606700"/>
          </a:xfrm>
          <a:prstGeom prst="straightConnector1">
            <a:avLst/>
          </a:prstGeom>
          <a:noFill/>
          <a:ln cap="flat" cmpd="sng" w="9525">
            <a:solidFill>
              <a:schemeClr val="dk2"/>
            </a:solidFill>
            <a:prstDash val="solid"/>
            <a:round/>
            <a:headEnd len="lg" w="lg" type="none"/>
            <a:tailEnd len="lg" w="lg" type="none"/>
          </a:ln>
        </p:spPr>
      </p:cxnSp>
      <p:sp>
        <p:nvSpPr>
          <p:cNvPr id="688" name="Shape 688"/>
          <p:cNvSpPr txBox="1"/>
          <p:nvPr/>
        </p:nvSpPr>
        <p:spPr>
          <a:xfrm>
            <a:off x="480850" y="1123150"/>
            <a:ext cx="3695700" cy="377700"/>
          </a:xfrm>
          <a:prstGeom prst="rect">
            <a:avLst/>
          </a:prstGeom>
          <a:noFill/>
          <a:ln cap="flat" cmpd="sng" w="9525">
            <a:solidFill>
              <a:schemeClr val="dk1"/>
            </a:solidFill>
            <a:prstDash val="solid"/>
            <a:round/>
            <a:headEnd len="med" w="med" type="none"/>
            <a:tailEnd len="med" w="med" type="none"/>
          </a:ln>
        </p:spPr>
        <p:txBody>
          <a:bodyPr anchorCtr="0" anchor="ctr" bIns="91425" lIns="91425" rIns="91425" tIns="91425">
            <a:noAutofit/>
          </a:bodyPr>
          <a:lstStyle/>
          <a:p>
            <a:pPr lvl="0" rtl="0" algn="ctr">
              <a:spcBef>
                <a:spcPts val="0"/>
              </a:spcBef>
              <a:buNone/>
            </a:pPr>
            <a:r>
              <a:rPr lang="en" sz="2400">
                <a:solidFill>
                  <a:schemeClr val="dk1"/>
                </a:solidFill>
                <a:latin typeface="Georgia"/>
                <a:ea typeface="Georgia"/>
                <a:cs typeface="Georgia"/>
                <a:sym typeface="Georgia"/>
              </a:rPr>
              <a:t>Mac</a:t>
            </a:r>
          </a:p>
        </p:txBody>
      </p:sp>
      <p:sp>
        <p:nvSpPr>
          <p:cNvPr id="689" name="Shape 689"/>
          <p:cNvSpPr txBox="1"/>
          <p:nvPr/>
        </p:nvSpPr>
        <p:spPr>
          <a:xfrm>
            <a:off x="5108126" y="1123150"/>
            <a:ext cx="3695700" cy="377700"/>
          </a:xfrm>
          <a:prstGeom prst="rect">
            <a:avLst/>
          </a:prstGeom>
          <a:solidFill>
            <a:schemeClr val="dk1"/>
          </a:solidFill>
          <a:ln>
            <a:noFill/>
          </a:ln>
        </p:spPr>
        <p:txBody>
          <a:bodyPr anchorCtr="0" anchor="ctr" bIns="91425" lIns="91425" rIns="91425" tIns="91425">
            <a:noAutofit/>
          </a:bodyPr>
          <a:lstStyle/>
          <a:p>
            <a:pPr lvl="0" rtl="0" algn="ctr">
              <a:spcBef>
                <a:spcPts val="0"/>
              </a:spcBef>
              <a:buNone/>
            </a:pPr>
            <a:r>
              <a:rPr lang="en" sz="2400">
                <a:latin typeface="Georgia"/>
                <a:ea typeface="Georgia"/>
                <a:cs typeface="Georgia"/>
                <a:sym typeface="Georgia"/>
              </a:rPr>
              <a:t>PC</a:t>
            </a:r>
          </a:p>
        </p:txBody>
      </p:sp>
      <p:sp>
        <p:nvSpPr>
          <p:cNvPr id="690" name="Shape 690"/>
          <p:cNvSpPr txBox="1"/>
          <p:nvPr/>
        </p:nvSpPr>
        <p:spPr>
          <a:xfrm>
            <a:off x="3567750" y="1683712"/>
            <a:ext cx="2008500" cy="377700"/>
          </a:xfrm>
          <a:prstGeom prst="rect">
            <a:avLst/>
          </a:prstGeom>
          <a:noFill/>
          <a:ln>
            <a:noFill/>
          </a:ln>
        </p:spPr>
        <p:txBody>
          <a:bodyPr anchorCtr="0" anchor="t" bIns="91425" lIns="91425" rIns="91425" tIns="91425">
            <a:noAutofit/>
          </a:bodyPr>
          <a:lstStyle/>
          <a:p>
            <a:pPr lvl="0" rtl="0" algn="ctr">
              <a:spcBef>
                <a:spcPts val="0"/>
              </a:spcBef>
              <a:buNone/>
            </a:pPr>
            <a:r>
              <a:rPr lang="en" sz="1800">
                <a:highlight>
                  <a:srgbClr val="C9DAF8"/>
                </a:highlight>
                <a:latin typeface="Consolas"/>
                <a:ea typeface="Consolas"/>
                <a:cs typeface="Consolas"/>
                <a:sym typeface="Consolas"/>
              </a:rPr>
              <a:t>vagrant up</a:t>
            </a: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94" name="Shape 694"/>
        <p:cNvGrpSpPr/>
        <p:nvPr/>
      </p:nvGrpSpPr>
      <p:grpSpPr>
        <a:xfrm>
          <a:off x="0" y="0"/>
          <a:ext cx="0" cy="0"/>
          <a:chOff x="0" y="0"/>
          <a:chExt cx="0" cy="0"/>
        </a:xfrm>
      </p:grpSpPr>
      <p:sp>
        <p:nvSpPr>
          <p:cNvPr id="695" name="Shape 695"/>
          <p:cNvSpPr txBox="1"/>
          <p:nvPr/>
        </p:nvSpPr>
        <p:spPr>
          <a:xfrm>
            <a:off x="1878300" y="1224825"/>
            <a:ext cx="5387400" cy="9735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0000"/>
                </a:solidFill>
                <a:latin typeface="Trebuchet MS"/>
                <a:ea typeface="Trebuchet MS"/>
                <a:cs typeface="Trebuchet MS"/>
                <a:sym typeface="Trebuchet MS"/>
              </a:rPr>
              <a:t>Open browser, navigate to:</a:t>
            </a:r>
          </a:p>
          <a:p>
            <a:pPr lvl="0" rtl="0" algn="ctr">
              <a:spcBef>
                <a:spcPts val="0"/>
              </a:spcBef>
              <a:buNone/>
            </a:pPr>
            <a:r>
              <a:rPr lang="en" sz="1800">
                <a:solidFill>
                  <a:srgbClr val="FF0000"/>
                </a:solidFill>
                <a:latin typeface="Trebuchet MS"/>
                <a:ea typeface="Trebuchet MS"/>
                <a:cs typeface="Trebuchet MS"/>
                <a:sym typeface="Trebuchet MS"/>
              </a:rPr>
              <a:t>http://localhost:</a:t>
            </a:r>
            <a:r>
              <a:rPr b="1" lang="en" sz="1800">
                <a:solidFill>
                  <a:srgbClr val="FF0000"/>
                </a:solidFill>
                <a:latin typeface="Trebuchet MS"/>
                <a:ea typeface="Trebuchet MS"/>
                <a:cs typeface="Trebuchet MS"/>
                <a:sym typeface="Trebuchet MS"/>
              </a:rPr>
              <a:t>8089</a:t>
            </a:r>
          </a:p>
        </p:txBody>
      </p:sp>
      <p:pic>
        <p:nvPicPr>
          <p:cNvPr id="696" name="Shape 696"/>
          <p:cNvPicPr preferRelativeResize="0"/>
          <p:nvPr/>
        </p:nvPicPr>
        <p:blipFill>
          <a:blip r:embed="rId3">
            <a:alphaModFix/>
          </a:blip>
          <a:stretch>
            <a:fillRect/>
          </a:stretch>
        </p:blipFill>
        <p:spPr>
          <a:xfrm>
            <a:off x="152400" y="2615675"/>
            <a:ext cx="8839202" cy="869642"/>
          </a:xfrm>
          <a:prstGeom prst="rect">
            <a:avLst/>
          </a:prstGeom>
          <a:noFill/>
          <a:ln>
            <a:noFill/>
          </a:ln>
        </p:spPr>
      </p:pic>
      <p:sp>
        <p:nvSpPr>
          <p:cNvPr id="697" name="Shape 697"/>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01" name="Shape 701"/>
        <p:cNvGrpSpPr/>
        <p:nvPr/>
      </p:nvGrpSpPr>
      <p:grpSpPr>
        <a:xfrm>
          <a:off x="0" y="0"/>
          <a:ext cx="0" cy="0"/>
          <a:chOff x="0" y="0"/>
          <a:chExt cx="0" cy="0"/>
        </a:xfrm>
      </p:grpSpPr>
      <p:sp>
        <p:nvSpPr>
          <p:cNvPr id="702" name="Shape 702"/>
          <p:cNvSpPr txBox="1"/>
          <p:nvPr/>
        </p:nvSpPr>
        <p:spPr>
          <a:xfrm>
            <a:off x="1878300" y="1072425"/>
            <a:ext cx="5387400" cy="457200"/>
          </a:xfrm>
          <a:prstGeom prst="rect">
            <a:avLst/>
          </a:prstGeom>
          <a:noFill/>
          <a:ln>
            <a:noFill/>
          </a:ln>
        </p:spPr>
        <p:txBody>
          <a:bodyPr anchorCtr="0" anchor="t" bIns="91425" lIns="91425" rIns="91425" tIns="91425">
            <a:noAutofit/>
          </a:bodyPr>
          <a:lstStyle/>
          <a:p>
            <a:pPr lvl="0" rtl="0" algn="ctr">
              <a:spcBef>
                <a:spcPts val="0"/>
              </a:spcBef>
              <a:buNone/>
            </a:pPr>
            <a:r>
              <a:rPr lang="en" sz="1800">
                <a:solidFill>
                  <a:srgbClr val="FF0000"/>
                </a:solidFill>
                <a:latin typeface="Trebuchet MS"/>
                <a:ea typeface="Trebuchet MS"/>
                <a:cs typeface="Trebuchet MS"/>
                <a:sym typeface="Trebuchet MS"/>
              </a:rPr>
              <a:t>Try: </a:t>
            </a:r>
            <a:r>
              <a:rPr lang="en" sz="1800">
                <a:solidFill>
                  <a:srgbClr val="FF0000"/>
                </a:solidFill>
                <a:latin typeface="Trebuchet MS"/>
                <a:ea typeface="Trebuchet MS"/>
                <a:cs typeface="Trebuchet MS"/>
                <a:sym typeface="Trebuchet MS"/>
              </a:rPr>
              <a:t>http://localhost:</a:t>
            </a:r>
            <a:r>
              <a:rPr b="1" lang="en" sz="1800">
                <a:solidFill>
                  <a:srgbClr val="FF0000"/>
                </a:solidFill>
                <a:latin typeface="Trebuchet MS"/>
                <a:ea typeface="Trebuchet MS"/>
                <a:cs typeface="Trebuchet MS"/>
                <a:sym typeface="Trebuchet MS"/>
              </a:rPr>
              <a:t>8080</a:t>
            </a:r>
          </a:p>
        </p:txBody>
      </p:sp>
      <p:pic>
        <p:nvPicPr>
          <p:cNvPr id="703" name="Shape 703"/>
          <p:cNvPicPr preferRelativeResize="0"/>
          <p:nvPr/>
        </p:nvPicPr>
        <p:blipFill>
          <a:blip r:embed="rId3">
            <a:alphaModFix/>
          </a:blip>
          <a:stretch>
            <a:fillRect/>
          </a:stretch>
        </p:blipFill>
        <p:spPr>
          <a:xfrm>
            <a:off x="152400" y="1399975"/>
            <a:ext cx="8839199" cy="2279681"/>
          </a:xfrm>
          <a:prstGeom prst="rect">
            <a:avLst/>
          </a:prstGeom>
          <a:noFill/>
          <a:ln>
            <a:noFill/>
          </a:ln>
        </p:spPr>
      </p:pic>
      <p:sp>
        <p:nvSpPr>
          <p:cNvPr id="704" name="Shape 704"/>
          <p:cNvSpPr txBox="1"/>
          <p:nvPr>
            <p:ph idx="4294967295" type="title"/>
          </p:nvPr>
        </p:nvSpPr>
        <p:spPr>
          <a:xfrm>
            <a:off x="303300" y="335375"/>
            <a:ext cx="8520600" cy="639600"/>
          </a:xfrm>
          <a:prstGeom prst="rect">
            <a:avLst/>
          </a:prstGeom>
          <a:solidFill>
            <a:schemeClr val="accent2"/>
          </a:solidFill>
        </p:spPr>
        <p:txBody>
          <a:bodyPr anchorCtr="0" anchor="t" bIns="91425" lIns="91425" rIns="91425" tIns="91425">
            <a:noAutofit/>
          </a:bodyPr>
          <a:lstStyle/>
          <a:p>
            <a:pPr lvl="0" rtl="0">
              <a:spcBef>
                <a:spcPts val="0"/>
              </a:spcBef>
              <a:buNone/>
            </a:pPr>
            <a:r>
              <a:rPr lang="en" sz="2400">
                <a:solidFill>
                  <a:srgbClr val="FFFFFF"/>
                </a:solidFill>
                <a:latin typeface="Georgia"/>
                <a:ea typeface="Georgia"/>
                <a:cs typeface="Georgia"/>
                <a:sym typeface="Georgia"/>
              </a:rPr>
              <a:t>Technical Pitstop - Vagrant</a:t>
            </a:r>
          </a:p>
        </p:txBody>
      </p:sp>
      <p:sp>
        <p:nvSpPr>
          <p:cNvPr id="705" name="Shape 705"/>
          <p:cNvSpPr txBox="1"/>
          <p:nvPr/>
        </p:nvSpPr>
        <p:spPr>
          <a:xfrm>
            <a:off x="152400" y="3877475"/>
            <a:ext cx="8839200" cy="10971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Now you have a personal ArchivesSpace! It’s yours and it’s re-useable! Look around.</a:t>
            </a:r>
          </a:p>
          <a:p>
            <a:pPr lvl="0" rtl="0" algn="ctr">
              <a:spcBef>
                <a:spcPts val="0"/>
              </a:spcBef>
              <a:buNone/>
            </a:pPr>
            <a:r>
              <a:t/>
            </a:r>
            <a:endParaRPr sz="800">
              <a:latin typeface="Trebuchet MS"/>
              <a:ea typeface="Trebuchet MS"/>
              <a:cs typeface="Trebuchet MS"/>
              <a:sym typeface="Trebuchet MS"/>
            </a:endParaRPr>
          </a:p>
          <a:p>
            <a:pPr lvl="0" rtl="0" algn="ctr">
              <a:spcBef>
                <a:spcPts val="0"/>
              </a:spcBef>
              <a:buNone/>
            </a:pPr>
            <a:r>
              <a:rPr b="1" lang="en" sz="1800">
                <a:latin typeface="Trebuchet MS"/>
                <a:ea typeface="Trebuchet MS"/>
                <a:cs typeface="Trebuchet MS"/>
                <a:sym typeface="Trebuchet MS"/>
              </a:rPr>
              <a:t>Username: admin</a:t>
            </a:r>
          </a:p>
          <a:p>
            <a:pPr lvl="0" rtl="0" algn="ctr">
              <a:spcBef>
                <a:spcPts val="0"/>
              </a:spcBef>
              <a:buNone/>
            </a:pPr>
            <a:r>
              <a:rPr b="1" lang="en" sz="1800">
                <a:latin typeface="Trebuchet MS"/>
                <a:ea typeface="Trebuchet MS"/>
                <a:cs typeface="Trebuchet MS"/>
                <a:sym typeface="Trebuchet MS"/>
              </a:rPr>
              <a:t>Password: admin</a:t>
            </a: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709" name="Shape 709"/>
        <p:cNvGrpSpPr/>
        <p:nvPr/>
      </p:nvGrpSpPr>
      <p:grpSpPr>
        <a:xfrm>
          <a:off x="0" y="0"/>
          <a:ext cx="0" cy="0"/>
          <a:chOff x="0" y="0"/>
          <a:chExt cx="0" cy="0"/>
        </a:xfrm>
      </p:grpSpPr>
      <p:sp>
        <p:nvSpPr>
          <p:cNvPr id="710" name="Shape 710"/>
          <p:cNvSpPr txBox="1"/>
          <p:nvPr>
            <p:ph type="title"/>
          </p:nvPr>
        </p:nvSpPr>
        <p:spPr>
          <a:xfrm>
            <a:off x="406425" y="556800"/>
            <a:ext cx="8296800" cy="3605400"/>
          </a:xfrm>
          <a:prstGeom prst="rect">
            <a:avLst/>
          </a:prstGeom>
          <a:ln cap="flat" cmpd="sng" w="76200">
            <a:solidFill>
              <a:srgbClr val="FFFFFF"/>
            </a:solidFill>
            <a:prstDash val="dot"/>
            <a:round/>
            <a:headEnd len="med" w="med" type="none"/>
            <a:tailEnd len="med" w="med" type="none"/>
          </a:ln>
        </p:spPr>
        <p:txBody>
          <a:bodyPr anchorCtr="0" anchor="ctr" bIns="91425" lIns="91425" rIns="91425" tIns="91425">
            <a:noAutofit/>
          </a:bodyPr>
          <a:lstStyle/>
          <a:p>
            <a:pPr lvl="0" rtl="0">
              <a:spcBef>
                <a:spcPts val="0"/>
              </a:spcBef>
              <a:buNone/>
            </a:pPr>
            <a:r>
              <a:rPr lang="en" sz="6000">
                <a:solidFill>
                  <a:srgbClr val="FFFFFF"/>
                </a:solidFill>
              </a:rPr>
              <a:t>POST: ArchivesSpace</a:t>
            </a: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14" name="Shape 714"/>
        <p:cNvGrpSpPr/>
        <p:nvPr/>
      </p:nvGrpSpPr>
      <p:grpSpPr>
        <a:xfrm>
          <a:off x="0" y="0"/>
          <a:ext cx="0" cy="0"/>
          <a:chOff x="0" y="0"/>
          <a:chExt cx="0" cy="0"/>
        </a:xfrm>
      </p:grpSpPr>
      <p:sp>
        <p:nvSpPr>
          <p:cNvPr id="715" name="Shape 715"/>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a:spcBef>
                <a:spcPts val="0"/>
              </a:spcBef>
              <a:buNone/>
            </a:pPr>
            <a:r>
              <a:rPr lang="en">
                <a:solidFill>
                  <a:srgbClr val="FFFFFF"/>
                </a:solidFill>
              </a:rPr>
              <a:t>ArchivesSpace!</a:t>
            </a:r>
          </a:p>
        </p:txBody>
      </p:sp>
      <p:sp>
        <p:nvSpPr>
          <p:cNvPr id="716" name="Shape 716"/>
          <p:cNvSpPr txBox="1"/>
          <p:nvPr/>
        </p:nvSpPr>
        <p:spPr>
          <a:xfrm>
            <a:off x="348750" y="1027950"/>
            <a:ext cx="8446500" cy="3784200"/>
          </a:xfrm>
          <a:prstGeom prst="rect">
            <a:avLst/>
          </a:prstGeom>
          <a:noFill/>
          <a:ln>
            <a:noFill/>
          </a:ln>
        </p:spPr>
        <p:txBody>
          <a:bodyPr anchorCtr="0" anchor="t" bIns="91425" lIns="91425" rIns="91425" tIns="91425">
            <a:noAutofit/>
          </a:bodyPr>
          <a:lstStyle/>
          <a:p>
            <a:pPr lvl="0">
              <a:spcBef>
                <a:spcPts val="0"/>
              </a:spcBef>
              <a:buNone/>
            </a:pPr>
            <a:r>
              <a:rPr lang="en">
                <a:solidFill>
                  <a:schemeClr val="dk2"/>
                </a:solidFill>
                <a:latin typeface="Trebuchet MS"/>
                <a:ea typeface="Trebuchet MS"/>
                <a:cs typeface="Trebuchet MS"/>
                <a:sym typeface="Trebuchet MS"/>
              </a:rPr>
              <a:t>Scenario: You have successfully migrated into -- or have begun to use -- an instance of ASpace at your institution, </a:t>
            </a:r>
            <a:r>
              <a:rPr lang="en">
                <a:latin typeface="Trebuchet MS"/>
                <a:ea typeface="Trebuchet MS"/>
                <a:cs typeface="Trebuchet MS"/>
                <a:sym typeface="Trebuchet MS"/>
              </a:rPr>
              <a:t>but…</a:t>
            </a:r>
          </a:p>
          <a:p>
            <a:pPr lvl="0">
              <a:spcBef>
                <a:spcPts val="0"/>
              </a:spcBef>
              <a:buNone/>
            </a:pPr>
            <a:r>
              <a:t/>
            </a:r>
            <a:endParaRPr>
              <a:latin typeface="Trebuchet MS"/>
              <a:ea typeface="Trebuchet MS"/>
              <a:cs typeface="Trebuchet MS"/>
              <a:sym typeface="Trebuchet MS"/>
            </a:endParaRP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There’s all this new functionality, what do I do with it?</a:t>
            </a:r>
          </a:p>
          <a:p>
            <a:pPr indent="-228600" lvl="1" marL="9144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I don’t have barcodes for my containers, or I have faux codes</a:t>
            </a:r>
          </a:p>
          <a:p>
            <a:pPr indent="-228600" lvl="1" marL="914400" rtl="0">
              <a:lnSpc>
                <a:spcPct val="115000"/>
              </a:lnSpc>
              <a:spcBef>
                <a:spcPts val="0"/>
              </a:spcBef>
              <a:buClr>
                <a:schemeClr val="dk2"/>
              </a:buClr>
              <a:buFont typeface="Trebuchet MS"/>
              <a:buChar char="○"/>
            </a:pPr>
            <a:r>
              <a:rPr lang="en">
                <a:solidFill>
                  <a:schemeClr val="dk2"/>
                </a:solidFill>
                <a:latin typeface="Trebuchet MS"/>
                <a:ea typeface="Trebuchet MS"/>
                <a:cs typeface="Trebuchet MS"/>
                <a:sym typeface="Trebuchet MS"/>
              </a:rPr>
              <a:t>I do have barcodes, but they’re not in ArchivesSpace.  How do I get them in without ruining a student worker’s semester?</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There are new fields where there were no fields before</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I’d love to use URIs for Agents, but that’s a lot of work</a:t>
            </a:r>
          </a:p>
          <a:p>
            <a:pPr indent="-228600" lvl="1" marL="914400" rtl="0">
              <a:lnSpc>
                <a:spcPct val="115000"/>
              </a:lnSpc>
              <a:spcBef>
                <a:spcPts val="0"/>
              </a:spcBef>
              <a:buFont typeface="Trebuchet MS"/>
              <a:buChar char="○"/>
            </a:pPr>
            <a:r>
              <a:rPr lang="en">
                <a:latin typeface="Trebuchet MS"/>
                <a:ea typeface="Trebuchet MS"/>
                <a:cs typeface="Trebuchet MS"/>
                <a:sym typeface="Trebuchet MS"/>
              </a:rPr>
              <a:t>BARCODES, again with the barcodes</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We didn’t use Archivists’ Toolkit for accessions, how do I get them in now?</a:t>
            </a:r>
          </a:p>
          <a:p>
            <a:pPr indent="-228600" lvl="0" marL="457200" rtl="0">
              <a:lnSpc>
                <a:spcPct val="115000"/>
              </a:lnSpc>
              <a:spcBef>
                <a:spcPts val="0"/>
              </a:spcBef>
              <a:buFont typeface="Trebuchet MS"/>
              <a:buChar char="●"/>
            </a:pPr>
            <a:r>
              <a:rPr lang="en">
                <a:latin typeface="Trebuchet MS"/>
                <a:ea typeface="Trebuchet MS"/>
                <a:cs typeface="Trebuchet MS"/>
                <a:sym typeface="Trebuchet MS"/>
              </a:rPr>
              <a:t>Suppressing</a:t>
            </a:r>
            <a:r>
              <a:rPr lang="en">
                <a:latin typeface="Trebuchet MS"/>
                <a:ea typeface="Trebuchet MS"/>
                <a:cs typeface="Trebuchet MS"/>
                <a:sym typeface="Trebuchet MS"/>
              </a:rPr>
              <a:t> and unsuppressing, publishing and unpublishing, and how do I publish everything but not </a:t>
            </a:r>
            <a:r>
              <a:rPr i="1" lang="en">
                <a:latin typeface="Trebuchet MS"/>
                <a:ea typeface="Trebuchet MS"/>
                <a:cs typeface="Trebuchet MS"/>
                <a:sym typeface="Trebuchet MS"/>
              </a:rPr>
              <a:t>those </a:t>
            </a:r>
            <a:r>
              <a:rPr lang="en">
                <a:latin typeface="Trebuchet MS"/>
                <a:ea typeface="Trebuchet MS"/>
                <a:cs typeface="Trebuchet MS"/>
                <a:sym typeface="Trebuchet MS"/>
              </a:rPr>
              <a:t>things?</a:t>
            </a:r>
          </a:p>
          <a:p>
            <a:pPr lvl="0" rtl="0">
              <a:lnSpc>
                <a:spcPct val="115000"/>
              </a:lnSpc>
              <a:spcBef>
                <a:spcPts val="0"/>
              </a:spcBef>
              <a:buNone/>
            </a:pPr>
            <a:r>
              <a:t/>
            </a:r>
            <a:endParaRPr>
              <a:latin typeface="Trebuchet MS"/>
              <a:ea typeface="Trebuchet MS"/>
              <a:cs typeface="Trebuchet MS"/>
              <a:sym typeface="Trebuchet MS"/>
            </a:endParaRPr>
          </a:p>
          <a:p>
            <a:pPr lvl="0" rtl="0">
              <a:lnSpc>
                <a:spcPct val="115000"/>
              </a:lnSpc>
              <a:spcBef>
                <a:spcPts val="0"/>
              </a:spcBef>
              <a:buNone/>
            </a:pPr>
            <a:r>
              <a:rPr lang="en">
                <a:latin typeface="Trebuchet MS"/>
                <a:ea typeface="Trebuchet MS"/>
                <a:cs typeface="Trebuchet MS"/>
                <a:sym typeface="Trebuchet MS"/>
              </a:rPr>
              <a:t>As some of you know, it’s a huge undertaking and you might have dozens/hundreds/thousands of old and new problems.</a:t>
            </a: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20" name="Shape 720"/>
        <p:cNvGrpSpPr/>
        <p:nvPr/>
      </p:nvGrpSpPr>
      <p:grpSpPr>
        <a:xfrm>
          <a:off x="0" y="0"/>
          <a:ext cx="0" cy="0"/>
          <a:chOff x="0" y="0"/>
          <a:chExt cx="0" cy="0"/>
        </a:xfrm>
      </p:grpSpPr>
      <p:sp>
        <p:nvSpPr>
          <p:cNvPr id="721" name="Shape 721"/>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rPr>
              <a:t>ArchivesSpace!</a:t>
            </a:r>
          </a:p>
        </p:txBody>
      </p:sp>
      <p:sp>
        <p:nvSpPr>
          <p:cNvPr id="722" name="Shape 722"/>
          <p:cNvSpPr txBox="1"/>
          <p:nvPr/>
        </p:nvSpPr>
        <p:spPr>
          <a:xfrm>
            <a:off x="377250" y="1027950"/>
            <a:ext cx="8446500" cy="3625200"/>
          </a:xfrm>
          <a:prstGeom prst="rect">
            <a:avLst/>
          </a:prstGeom>
          <a:noFill/>
          <a:ln>
            <a:noFill/>
          </a:ln>
        </p:spPr>
        <p:txBody>
          <a:bodyPr anchorCtr="0" anchor="t" bIns="91425" lIns="91425" rIns="91425" tIns="91425">
            <a:noAutofit/>
          </a:bodyPr>
          <a:lstStyle/>
          <a:p>
            <a:pPr lvl="0" rtl="0">
              <a:spcBef>
                <a:spcPts val="0"/>
              </a:spcBef>
              <a:buNone/>
            </a:pPr>
            <a:r>
              <a:rPr lang="en">
                <a:latin typeface="Trebuchet MS"/>
                <a:ea typeface="Trebuchet MS"/>
                <a:cs typeface="Trebuchet MS"/>
                <a:sym typeface="Trebuchet MS"/>
              </a:rPr>
              <a:t>Scenario: You have successfully migrated into -- or have begun to use -- an instance of ASpace at your institution, but this is a short workshop, so here are our problems for today:</a:t>
            </a:r>
          </a:p>
          <a:p>
            <a:pPr lvl="0" rtl="0">
              <a:spcBef>
                <a:spcPts val="0"/>
              </a:spcBef>
              <a:buNone/>
            </a:pPr>
            <a:r>
              <a:t/>
            </a:r>
            <a:endParaRPr>
              <a:latin typeface="Trebuchet MS"/>
              <a:ea typeface="Trebuchet MS"/>
              <a:cs typeface="Trebuchet MS"/>
              <a:sym typeface="Trebuchet MS"/>
            </a:endParaRP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We don’t have </a:t>
            </a:r>
            <a:r>
              <a:rPr b="1" lang="en">
                <a:latin typeface="Trebuchet MS"/>
                <a:ea typeface="Trebuchet MS"/>
                <a:cs typeface="Trebuchet MS"/>
                <a:sym typeface="Trebuchet MS"/>
              </a:rPr>
              <a:t>container profiles</a:t>
            </a:r>
            <a:r>
              <a:rPr lang="en">
                <a:latin typeface="Trebuchet MS"/>
                <a:ea typeface="Trebuchet MS"/>
                <a:cs typeface="Trebuchet MS"/>
                <a:sym typeface="Trebuchet MS"/>
              </a:rPr>
              <a:t> in ArchivesSpace and would like to, so we need to create some</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In following the migration instructions for 1.5, we had to add </a:t>
            </a:r>
            <a:r>
              <a:rPr b="1" lang="en">
                <a:latin typeface="Trebuchet MS"/>
                <a:ea typeface="Trebuchet MS"/>
                <a:cs typeface="Trebuchet MS"/>
                <a:sym typeface="Trebuchet MS"/>
              </a:rPr>
              <a:t>faux codes</a:t>
            </a:r>
            <a:r>
              <a:rPr lang="en">
                <a:latin typeface="Trebuchet MS"/>
                <a:ea typeface="Trebuchet MS"/>
                <a:cs typeface="Trebuchet MS"/>
                <a:sym typeface="Trebuchet MS"/>
              </a:rPr>
              <a:t>; we’d like to use our </a:t>
            </a:r>
            <a:r>
              <a:rPr i="1" lang="en">
                <a:latin typeface="Trebuchet MS"/>
                <a:ea typeface="Trebuchet MS"/>
                <a:cs typeface="Trebuchet MS"/>
                <a:sym typeface="Trebuchet MS"/>
              </a:rPr>
              <a:t>actual </a:t>
            </a:r>
            <a:r>
              <a:rPr lang="en">
                <a:latin typeface="Trebuchet MS"/>
                <a:ea typeface="Trebuchet MS"/>
                <a:cs typeface="Trebuchet MS"/>
                <a:sym typeface="Trebuchet MS"/>
              </a:rPr>
              <a:t>barcodes</a:t>
            </a:r>
          </a:p>
          <a:p>
            <a:pPr indent="-228600" lvl="0" marL="457200" rtl="0">
              <a:lnSpc>
                <a:spcPct val="150000"/>
              </a:lnSpc>
              <a:spcBef>
                <a:spcPts val="0"/>
              </a:spcBef>
              <a:buFont typeface="Trebuchet MS"/>
              <a:buAutoNum type="arabicPeriod"/>
            </a:pPr>
            <a:r>
              <a:rPr lang="en">
                <a:solidFill>
                  <a:schemeClr val="dk2"/>
                </a:solidFill>
                <a:latin typeface="Trebuchet MS"/>
                <a:ea typeface="Trebuchet MS"/>
                <a:cs typeface="Trebuchet MS"/>
                <a:sym typeface="Trebuchet MS"/>
              </a:rPr>
              <a:t>Now that we have container profiles, we need to link them to </a:t>
            </a:r>
            <a:r>
              <a:rPr i="1" lang="en">
                <a:solidFill>
                  <a:schemeClr val="dk2"/>
                </a:solidFill>
                <a:latin typeface="Trebuchet MS"/>
                <a:ea typeface="Trebuchet MS"/>
                <a:cs typeface="Trebuchet MS"/>
                <a:sym typeface="Trebuchet MS"/>
              </a:rPr>
              <a:t>actual </a:t>
            </a:r>
            <a:r>
              <a:rPr b="1" lang="en">
                <a:solidFill>
                  <a:schemeClr val="dk2"/>
                </a:solidFill>
                <a:latin typeface="Trebuchet MS"/>
                <a:ea typeface="Trebuchet MS"/>
                <a:cs typeface="Trebuchet MS"/>
                <a:sym typeface="Trebuchet MS"/>
              </a:rPr>
              <a:t>top containers</a:t>
            </a:r>
          </a:p>
        </p:txBody>
      </p:sp>
      <p:sp>
        <p:nvSpPr>
          <p:cNvPr id="723" name="Shape 723"/>
          <p:cNvSpPr txBox="1"/>
          <p:nvPr/>
        </p:nvSpPr>
        <p:spPr>
          <a:xfrm>
            <a:off x="489125" y="3159200"/>
            <a:ext cx="8229600" cy="1848900"/>
          </a:xfrm>
          <a:prstGeom prst="rect">
            <a:avLst/>
          </a:prstGeom>
          <a:solidFill>
            <a:srgbClr val="CFE2F3"/>
          </a:solidFill>
          <a:ln>
            <a:noFill/>
          </a:ln>
        </p:spPr>
        <p:txBody>
          <a:bodyPr anchorCtr="0" anchor="t" bIns="91425" lIns="91425" rIns="91425" tIns="91425">
            <a:noAutofit/>
          </a:bodyPr>
          <a:lstStyle/>
          <a:p>
            <a:pPr lvl="0">
              <a:spcBef>
                <a:spcPts val="0"/>
              </a:spcBef>
              <a:buNone/>
            </a:pPr>
            <a:r>
              <a:rPr b="1" lang="en" sz="1200">
                <a:latin typeface="Trebuchet MS"/>
                <a:ea typeface="Trebuchet MS"/>
                <a:cs typeface="Trebuchet MS"/>
                <a:sym typeface="Trebuchet MS"/>
              </a:rPr>
              <a:t>Extra archivisty sidebar</a:t>
            </a:r>
          </a:p>
          <a:p>
            <a:pPr lvl="0">
              <a:spcBef>
                <a:spcPts val="0"/>
              </a:spcBef>
              <a:buNone/>
            </a:pPr>
            <a:r>
              <a:t/>
            </a:r>
            <a:endParaRPr b="1" sz="1200">
              <a:latin typeface="Trebuchet MS"/>
              <a:ea typeface="Trebuchet MS"/>
              <a:cs typeface="Trebuchet MS"/>
              <a:sym typeface="Trebuchet MS"/>
            </a:endParaRPr>
          </a:p>
          <a:p>
            <a:pPr indent="-304800" lvl="0" marL="457200" rtl="0">
              <a:spcBef>
                <a:spcPts val="0"/>
              </a:spcBef>
              <a:buSzPct val="100000"/>
              <a:buFont typeface="Trebuchet MS"/>
              <a:buChar char="●"/>
            </a:pPr>
            <a:r>
              <a:rPr lang="en" sz="1200">
                <a:latin typeface="Trebuchet MS"/>
                <a:ea typeface="Trebuchet MS"/>
                <a:cs typeface="Trebuchet MS"/>
                <a:sym typeface="Trebuchet MS"/>
              </a:rPr>
              <a:t>These are, in fact, all problems we’ve addressed (or are addressing), at Johns Hopkins.  And this is exactly how we did (or will be) solving these issues.</a:t>
            </a:r>
          </a:p>
          <a:p>
            <a:pPr indent="-304800" lvl="0" marL="457200" rtl="0">
              <a:spcBef>
                <a:spcPts val="0"/>
              </a:spcBef>
              <a:buSzPct val="100000"/>
              <a:buChar char="●"/>
            </a:pPr>
            <a:r>
              <a:rPr lang="en" sz="1200">
                <a:latin typeface="Trebuchet MS"/>
                <a:ea typeface="Trebuchet MS"/>
                <a:cs typeface="Trebuchet MS"/>
                <a:sym typeface="Trebuchet MS"/>
              </a:rPr>
              <a:t>If you switch out </a:t>
            </a:r>
            <a:r>
              <a:rPr b="1" lang="en" sz="1200">
                <a:latin typeface="Trebuchet MS"/>
                <a:ea typeface="Trebuchet MS"/>
                <a:cs typeface="Trebuchet MS"/>
                <a:sym typeface="Trebuchet MS"/>
              </a:rPr>
              <a:t>"container profiles"</a:t>
            </a:r>
            <a:r>
              <a:rPr lang="en" sz="1200">
                <a:latin typeface="Trebuchet MS"/>
                <a:ea typeface="Trebuchet MS"/>
                <a:cs typeface="Trebuchet MS"/>
                <a:sym typeface="Trebuchet MS"/>
              </a:rPr>
              <a:t> for </a:t>
            </a:r>
            <a:r>
              <a:rPr b="1" lang="en" sz="1200">
                <a:latin typeface="Trebuchet MS"/>
                <a:ea typeface="Trebuchet MS"/>
                <a:cs typeface="Trebuchet MS"/>
                <a:sym typeface="Trebuchet MS"/>
              </a:rPr>
              <a:t>"agent records"</a:t>
            </a:r>
            <a:r>
              <a:rPr lang="en" sz="1200">
                <a:latin typeface="Trebuchet MS"/>
                <a:ea typeface="Trebuchet MS"/>
                <a:cs typeface="Trebuchet MS"/>
                <a:sym typeface="Trebuchet MS"/>
              </a:rPr>
              <a:t> or </a:t>
            </a:r>
            <a:r>
              <a:rPr b="1" lang="en" sz="1200">
                <a:latin typeface="Trebuchet MS"/>
                <a:ea typeface="Trebuchet MS"/>
                <a:cs typeface="Trebuchet MS"/>
                <a:sym typeface="Trebuchet MS"/>
              </a:rPr>
              <a:t>"subject headings"</a:t>
            </a:r>
            <a:r>
              <a:rPr lang="en" sz="1200">
                <a:latin typeface="Trebuchet MS"/>
                <a:ea typeface="Trebuchet MS"/>
                <a:cs typeface="Trebuchet MS"/>
                <a:sym typeface="Trebuchet MS"/>
              </a:rPr>
              <a:t> or </a:t>
            </a:r>
            <a:r>
              <a:rPr b="1" lang="en" sz="1200">
                <a:latin typeface="Trebuchet MS"/>
                <a:ea typeface="Trebuchet MS"/>
                <a:cs typeface="Trebuchet MS"/>
                <a:sym typeface="Trebuchet MS"/>
              </a:rPr>
              <a:t>“digital objects,”</a:t>
            </a:r>
            <a:r>
              <a:rPr lang="en" sz="1200">
                <a:latin typeface="Trebuchet MS"/>
                <a:ea typeface="Trebuchet MS"/>
                <a:cs typeface="Trebuchet MS"/>
                <a:sym typeface="Trebuchet MS"/>
              </a:rPr>
              <a:t> the steps are similar and will likely transfer.  Namely:</a:t>
            </a:r>
          </a:p>
          <a:p>
            <a:pPr indent="-304800" lvl="1" marL="914400" rtl="0">
              <a:spcBef>
                <a:spcPts val="0"/>
              </a:spcBef>
              <a:buSzPct val="100000"/>
              <a:buFont typeface="Trebuchet MS"/>
              <a:buChar char="○"/>
            </a:pPr>
            <a:r>
              <a:rPr lang="en" sz="1200">
                <a:latin typeface="Trebuchet MS"/>
                <a:ea typeface="Trebuchet MS"/>
                <a:cs typeface="Trebuchet MS"/>
                <a:sym typeface="Trebuchet MS"/>
              </a:rPr>
              <a:t>Create new records</a:t>
            </a:r>
          </a:p>
          <a:p>
            <a:pPr indent="-304800" lvl="1" marL="914400" rtl="0">
              <a:spcBef>
                <a:spcPts val="0"/>
              </a:spcBef>
              <a:buSzPct val="100000"/>
              <a:buFont typeface="Trebuchet MS"/>
              <a:buChar char="○"/>
            </a:pPr>
            <a:r>
              <a:rPr lang="en" sz="1200">
                <a:latin typeface="Trebuchet MS"/>
                <a:ea typeface="Trebuchet MS"/>
                <a:cs typeface="Trebuchet MS"/>
                <a:sym typeface="Trebuchet MS"/>
              </a:rPr>
              <a:t>Modify existing records</a:t>
            </a:r>
          </a:p>
          <a:p>
            <a:pPr indent="-304800" lvl="1" marL="914400">
              <a:spcBef>
                <a:spcPts val="0"/>
              </a:spcBef>
              <a:buSzPct val="100000"/>
              <a:buFont typeface="Trebuchet MS"/>
              <a:buChar char="○"/>
            </a:pPr>
            <a:r>
              <a:rPr lang="en" sz="1200">
                <a:latin typeface="Trebuchet MS"/>
                <a:ea typeface="Trebuchet MS"/>
                <a:cs typeface="Trebuchet MS"/>
                <a:sym typeface="Trebuchet MS"/>
              </a:rPr>
              <a:t>Link records</a:t>
            </a: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727" name="Shape 727"/>
        <p:cNvGrpSpPr/>
        <p:nvPr/>
      </p:nvGrpSpPr>
      <p:grpSpPr>
        <a:xfrm>
          <a:off x="0" y="0"/>
          <a:ext cx="0" cy="0"/>
          <a:chOff x="0" y="0"/>
          <a:chExt cx="0" cy="0"/>
        </a:xfrm>
      </p:grpSpPr>
      <p:sp>
        <p:nvSpPr>
          <p:cNvPr id="728" name="Shape 728"/>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GUI- Container profiles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2" name="Shape 132"/>
        <p:cNvGrpSpPr/>
        <p:nvPr/>
      </p:nvGrpSpPr>
      <p:grpSpPr>
        <a:xfrm>
          <a:off x="0" y="0"/>
          <a:ext cx="0" cy="0"/>
          <a:chOff x="0" y="0"/>
          <a:chExt cx="0" cy="0"/>
        </a:xfrm>
      </p:grpSpPr>
      <p:sp>
        <p:nvSpPr>
          <p:cNvPr id="133" name="Shape 133"/>
          <p:cNvSpPr txBox="1"/>
          <p:nvPr>
            <p:ph type="title"/>
          </p:nvPr>
        </p:nvSpPr>
        <p:spPr>
          <a:xfrm>
            <a:off x="311700" y="411575"/>
            <a:ext cx="8659200" cy="639600"/>
          </a:xfrm>
          <a:prstGeom prst="rect">
            <a:avLst/>
          </a:prstGeom>
        </p:spPr>
        <p:txBody>
          <a:bodyPr anchorCtr="0" anchor="t" bIns="91425" lIns="91425" rIns="91425" tIns="91425">
            <a:noAutofit/>
          </a:bodyPr>
          <a:lstStyle/>
          <a:p>
            <a:pPr lvl="0" rtl="0">
              <a:spcBef>
                <a:spcPts val="0"/>
              </a:spcBef>
              <a:buNone/>
            </a:pPr>
            <a:r>
              <a:rPr lang="en"/>
              <a:t>That’s not at all what I thought an API was!</a:t>
            </a:r>
          </a:p>
        </p:txBody>
      </p:sp>
      <p:sp>
        <p:nvSpPr>
          <p:cNvPr id="134" name="Shape 134"/>
          <p:cNvSpPr txBox="1"/>
          <p:nvPr/>
        </p:nvSpPr>
        <p:spPr>
          <a:xfrm>
            <a:off x="398500" y="1297450"/>
            <a:ext cx="5338200" cy="622800"/>
          </a:xfrm>
          <a:prstGeom prst="rect">
            <a:avLst/>
          </a:prstGeom>
          <a:noFill/>
          <a:ln>
            <a:noFill/>
          </a:ln>
        </p:spPr>
        <p:txBody>
          <a:bodyPr anchorCtr="0" anchor="t" bIns="91425" lIns="91425" rIns="91425" tIns="91425">
            <a:noAutofit/>
          </a:bodyPr>
          <a:lstStyle/>
          <a:p>
            <a:pPr lvl="0">
              <a:spcBef>
                <a:spcPts val="0"/>
              </a:spcBef>
              <a:buNone/>
            </a:pPr>
            <a:r>
              <a:t/>
            </a:r>
            <a:endParaRPr/>
          </a:p>
        </p:txBody>
      </p:sp>
      <p:sp>
        <p:nvSpPr>
          <p:cNvPr id="135" name="Shape 135"/>
          <p:cNvSpPr txBox="1"/>
          <p:nvPr/>
        </p:nvSpPr>
        <p:spPr>
          <a:xfrm>
            <a:off x="407775" y="1427200"/>
            <a:ext cx="8377800" cy="2796300"/>
          </a:xfrm>
          <a:prstGeom prst="rect">
            <a:avLst/>
          </a:prstGeom>
          <a:noFill/>
          <a:ln>
            <a:noFill/>
          </a:ln>
        </p:spPr>
        <p:txBody>
          <a:bodyPr anchorCtr="0" anchor="t" bIns="91425" lIns="91425" rIns="91425" tIns="91425">
            <a:noAutofit/>
          </a:bodyPr>
          <a:lstStyle/>
          <a:p>
            <a:pPr lvl="0">
              <a:spcBef>
                <a:spcPts val="0"/>
              </a:spcBef>
              <a:buNone/>
            </a:pPr>
            <a:r>
              <a:rPr lang="en" sz="1800">
                <a:latin typeface="Trebuchet MS"/>
                <a:ea typeface="Trebuchet MS"/>
                <a:cs typeface="Trebuchet MS"/>
                <a:sym typeface="Trebuchet MS"/>
              </a:rPr>
              <a:t>Though anything that allows an interchange of information between two applications is </a:t>
            </a:r>
            <a:r>
              <a:rPr i="1" lang="en" sz="1800">
                <a:latin typeface="Trebuchet MS"/>
                <a:ea typeface="Trebuchet MS"/>
                <a:cs typeface="Trebuchet MS"/>
                <a:sym typeface="Trebuchet MS"/>
              </a:rPr>
              <a:t>technically </a:t>
            </a:r>
            <a:r>
              <a:rPr lang="en" sz="1800">
                <a:latin typeface="Trebuchet MS"/>
                <a:ea typeface="Trebuchet MS"/>
                <a:cs typeface="Trebuchet MS"/>
                <a:sym typeface="Trebuchet MS"/>
              </a:rPr>
              <a:t>a </a:t>
            </a:r>
            <a:r>
              <a:rPr b="1" lang="en" sz="1800">
                <a:latin typeface="Trebuchet MS"/>
                <a:ea typeface="Trebuchet MS"/>
                <a:cs typeface="Trebuchet MS"/>
                <a:sym typeface="Trebuchet MS"/>
              </a:rPr>
              <a:t>form of an API</a:t>
            </a:r>
            <a:r>
              <a:rPr lang="en" sz="1800">
                <a:latin typeface="Trebuchet MS"/>
                <a:ea typeface="Trebuchet MS"/>
                <a:cs typeface="Trebuchet MS"/>
                <a:sym typeface="Trebuchet MS"/>
              </a:rPr>
              <a:t>, what we typically mean today when we say “API” is a very specific thing.</a:t>
            </a:r>
          </a:p>
          <a:p>
            <a:pPr lvl="0">
              <a:spcBef>
                <a:spcPts val="0"/>
              </a:spcBef>
              <a:buNone/>
            </a:pPr>
            <a:r>
              <a:t/>
            </a:r>
            <a:endParaRPr sz="1800">
              <a:latin typeface="Trebuchet MS"/>
              <a:ea typeface="Trebuchet MS"/>
              <a:cs typeface="Trebuchet MS"/>
              <a:sym typeface="Trebuchet MS"/>
            </a:endParaRPr>
          </a:p>
          <a:p>
            <a:pPr lvl="0">
              <a:spcBef>
                <a:spcPts val="0"/>
              </a:spcBef>
              <a:buNone/>
            </a:pPr>
            <a:r>
              <a:rPr lang="en" sz="1800">
                <a:latin typeface="Trebuchet MS"/>
                <a:ea typeface="Trebuchet MS"/>
                <a:cs typeface="Trebuchet MS"/>
                <a:sym typeface="Trebuchet MS"/>
              </a:rPr>
              <a:t>That thing is a </a:t>
            </a:r>
            <a:r>
              <a:rPr b="1" lang="en" sz="1800">
                <a:latin typeface="Trebuchet MS"/>
                <a:ea typeface="Trebuchet MS"/>
                <a:cs typeface="Trebuchet MS"/>
                <a:sym typeface="Trebuchet MS"/>
              </a:rPr>
              <a:t>web API</a:t>
            </a:r>
            <a:r>
              <a:rPr lang="en" sz="1800">
                <a:latin typeface="Trebuchet MS"/>
                <a:ea typeface="Trebuchet MS"/>
                <a:cs typeface="Trebuchet MS"/>
                <a:sym typeface="Trebuchet MS"/>
              </a:rPr>
              <a:t>.</a:t>
            </a: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32" name="Shape 732"/>
        <p:cNvGrpSpPr/>
        <p:nvPr/>
      </p:nvGrpSpPr>
      <p:grpSpPr>
        <a:xfrm>
          <a:off x="0" y="0"/>
          <a:ext cx="0" cy="0"/>
          <a:chOff x="0" y="0"/>
          <a:chExt cx="0" cy="0"/>
        </a:xfrm>
      </p:grpSpPr>
      <p:sp>
        <p:nvSpPr>
          <p:cNvPr id="733" name="Shape 733"/>
          <p:cNvSpPr txBox="1"/>
          <p:nvPr>
            <p:ph type="title"/>
          </p:nvPr>
        </p:nvSpPr>
        <p:spPr>
          <a:xfrm>
            <a:off x="311700" y="411575"/>
            <a:ext cx="8520600" cy="639600"/>
          </a:xfrm>
          <a:prstGeom prst="rect">
            <a:avLst/>
          </a:prstGeom>
        </p:spPr>
        <p:txBody>
          <a:bodyPr anchorCtr="0" anchor="t" bIns="91425" lIns="91425" rIns="91425" tIns="91425">
            <a:noAutofit/>
          </a:bodyPr>
          <a:lstStyle/>
          <a:p>
            <a:pPr lvl="0" rtl="0">
              <a:spcBef>
                <a:spcPts val="0"/>
              </a:spcBef>
              <a:buNone/>
            </a:pPr>
            <a:r>
              <a:rPr lang="en"/>
              <a:t>API possibilities</a:t>
            </a:r>
          </a:p>
        </p:txBody>
      </p:sp>
      <p:sp>
        <p:nvSpPr>
          <p:cNvPr id="734" name="Shape 734"/>
          <p:cNvSpPr txBox="1"/>
          <p:nvPr/>
        </p:nvSpPr>
        <p:spPr>
          <a:xfrm>
            <a:off x="425650"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Get data out</a:t>
            </a:r>
          </a:p>
        </p:txBody>
      </p:sp>
      <p:sp>
        <p:nvSpPr>
          <p:cNvPr id="735" name="Shape 735"/>
          <p:cNvSpPr txBox="1"/>
          <p:nvPr/>
        </p:nvSpPr>
        <p:spPr>
          <a:xfrm>
            <a:off x="3181125" y="1604300"/>
            <a:ext cx="28473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Do something to it</a:t>
            </a:r>
          </a:p>
        </p:txBody>
      </p:sp>
      <p:sp>
        <p:nvSpPr>
          <p:cNvPr id="736" name="Shape 736"/>
          <p:cNvSpPr txBox="1"/>
          <p:nvPr/>
        </p:nvSpPr>
        <p:spPr>
          <a:xfrm>
            <a:off x="6724625" y="1604300"/>
            <a:ext cx="2060100" cy="639600"/>
          </a:xfrm>
          <a:prstGeom prst="rect">
            <a:avLst/>
          </a:prstGeom>
          <a:noFill/>
          <a:ln>
            <a:noFill/>
          </a:ln>
        </p:spPr>
        <p:txBody>
          <a:bodyPr anchorCtr="0" anchor="ctr" bIns="91425" lIns="91425" rIns="91425" tIns="91425">
            <a:noAutofit/>
          </a:bodyPr>
          <a:lstStyle/>
          <a:p>
            <a:pPr lvl="0" rtl="0" algn="ctr">
              <a:spcBef>
                <a:spcPts val="0"/>
              </a:spcBef>
              <a:buNone/>
            </a:pPr>
            <a:r>
              <a:rPr lang="en" sz="2400"/>
              <a:t>Put it back in</a:t>
            </a:r>
          </a:p>
        </p:txBody>
      </p:sp>
      <p:sp>
        <p:nvSpPr>
          <p:cNvPr id="737" name="Shape 737"/>
          <p:cNvSpPr/>
          <p:nvPr/>
        </p:nvSpPr>
        <p:spPr>
          <a:xfrm>
            <a:off x="249170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38" name="Shape 738"/>
          <p:cNvSpPr/>
          <p:nvPr/>
        </p:nvSpPr>
        <p:spPr>
          <a:xfrm>
            <a:off x="6028450" y="1790550"/>
            <a:ext cx="689400" cy="257400"/>
          </a:xfrm>
          <a:prstGeom prst="rightArrow">
            <a:avLst>
              <a:gd fmla="val 50000" name="adj1"/>
              <a:gd fmla="val 50000" name="adj2"/>
            </a:avLst>
          </a:prstGeom>
          <a:solidFill>
            <a:schemeClr val="lt2"/>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39" name="Shape 739"/>
          <p:cNvSpPr/>
          <p:nvPr/>
        </p:nvSpPr>
        <p:spPr>
          <a:xfrm>
            <a:off x="7357175" y="2243900"/>
            <a:ext cx="1026900" cy="1247400"/>
          </a:xfrm>
          <a:prstGeom prst="upArrowCallout">
            <a:avLst>
              <a:gd fmla="val 25000" name="adj1"/>
              <a:gd fmla="val 25000" name="adj2"/>
              <a:gd fmla="val 25000" name="adj3"/>
              <a:gd fmla="val 64977" name="adj4"/>
            </a:avLst>
          </a:prstGeom>
          <a:solidFill>
            <a:srgbClr val="E06666"/>
          </a:solidFill>
          <a:ln cap="flat" cmpd="sng" w="9525">
            <a:solidFill>
              <a:schemeClr val="dk2"/>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40" name="Shape 740"/>
          <p:cNvSpPr txBox="1"/>
          <p:nvPr/>
        </p:nvSpPr>
        <p:spPr>
          <a:xfrm>
            <a:off x="7386500" y="2708975"/>
            <a:ext cx="997500" cy="733500"/>
          </a:xfrm>
          <a:prstGeom prst="rect">
            <a:avLst/>
          </a:prstGeom>
          <a:noFill/>
          <a:ln>
            <a:noFill/>
          </a:ln>
        </p:spPr>
        <p:txBody>
          <a:bodyPr anchorCtr="0" anchor="t" bIns="91425" lIns="91425" rIns="91425" tIns="91425">
            <a:noAutofit/>
          </a:bodyPr>
          <a:lstStyle/>
          <a:p>
            <a:pPr lvl="0" rtl="0" algn="ctr">
              <a:spcBef>
                <a:spcPts val="0"/>
              </a:spcBef>
              <a:buNone/>
            </a:pPr>
            <a:r>
              <a:rPr b="1" lang="en" sz="1800"/>
              <a:t>We are here</a:t>
            </a: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44" name="Shape 744"/>
        <p:cNvGrpSpPr/>
        <p:nvPr/>
      </p:nvGrpSpPr>
      <p:grpSpPr>
        <a:xfrm>
          <a:off x="0" y="0"/>
          <a:ext cx="0" cy="0"/>
          <a:chOff x="0" y="0"/>
          <a:chExt cx="0" cy="0"/>
        </a:xfrm>
      </p:grpSpPr>
      <p:sp>
        <p:nvSpPr>
          <p:cNvPr id="745" name="Shape 745"/>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Container profiles</a:t>
            </a:r>
          </a:p>
        </p:txBody>
      </p:sp>
      <p:pic>
        <p:nvPicPr>
          <p:cNvPr id="746" name="Shape 746"/>
          <p:cNvPicPr preferRelativeResize="0"/>
          <p:nvPr/>
        </p:nvPicPr>
        <p:blipFill>
          <a:blip r:embed="rId3">
            <a:alphaModFix/>
          </a:blip>
          <a:stretch>
            <a:fillRect/>
          </a:stretch>
        </p:blipFill>
        <p:spPr>
          <a:xfrm>
            <a:off x="4440524" y="1500900"/>
            <a:ext cx="4372849" cy="2901649"/>
          </a:xfrm>
          <a:prstGeom prst="rect">
            <a:avLst/>
          </a:prstGeom>
          <a:noFill/>
          <a:ln>
            <a:noFill/>
          </a:ln>
        </p:spPr>
      </p:pic>
      <p:sp>
        <p:nvSpPr>
          <p:cNvPr id="747" name="Shape 747"/>
          <p:cNvSpPr txBox="1"/>
          <p:nvPr/>
        </p:nvSpPr>
        <p:spPr>
          <a:xfrm>
            <a:off x="428000" y="1175275"/>
            <a:ext cx="4110000" cy="35529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What’s a container profile?</a:t>
            </a:r>
          </a:p>
          <a:p>
            <a:pPr lvl="0">
              <a:spcBef>
                <a:spcPts val="0"/>
              </a:spcBef>
              <a:buNone/>
            </a:pPr>
            <a:r>
              <a:t/>
            </a:r>
            <a:endParaRPr>
              <a:latin typeface="Trebuchet MS"/>
              <a:ea typeface="Trebuchet MS"/>
              <a:cs typeface="Trebuchet MS"/>
              <a:sym typeface="Trebuchet MS"/>
            </a:endParaRPr>
          </a:p>
          <a:p>
            <a:pPr lvl="0">
              <a:spcBef>
                <a:spcPts val="0"/>
              </a:spcBef>
              <a:buClr>
                <a:schemeClr val="dk2"/>
              </a:buClr>
              <a:buFont typeface="Arial"/>
              <a:buNone/>
            </a:pPr>
            <a:r>
              <a:rPr lang="en">
                <a:solidFill>
                  <a:schemeClr val="dk2"/>
                </a:solidFill>
                <a:latin typeface="Trebuchet MS"/>
                <a:ea typeface="Trebuchet MS"/>
                <a:cs typeface="Trebuchet MS"/>
                <a:sym typeface="Trebuchet MS"/>
              </a:rPr>
              <a:t>ASpace offers “container modeling” for the first time in the archives world.</a:t>
            </a:r>
          </a:p>
          <a:p>
            <a:pPr lvl="0">
              <a:spcBef>
                <a:spcPts val="0"/>
              </a:spcBef>
              <a:buClr>
                <a:schemeClr val="dk2"/>
              </a:buClr>
              <a:buFont typeface="Arial"/>
              <a:buNone/>
            </a:pPr>
            <a:r>
              <a:t/>
            </a:r>
            <a:endParaRPr>
              <a:solidFill>
                <a:schemeClr val="dk2"/>
              </a:solidFill>
              <a:latin typeface="Trebuchet MS"/>
              <a:ea typeface="Trebuchet MS"/>
              <a:cs typeface="Trebuchet MS"/>
              <a:sym typeface="Trebuchet MS"/>
            </a:endParaRPr>
          </a:p>
          <a:p>
            <a:pPr lvl="0">
              <a:spcBef>
                <a:spcPts val="0"/>
              </a:spcBef>
              <a:buNone/>
            </a:pPr>
            <a:r>
              <a:rPr lang="en">
                <a:solidFill>
                  <a:schemeClr val="dk2"/>
                </a:solidFill>
                <a:latin typeface="Trebuchet MS"/>
                <a:ea typeface="Trebuchet MS"/>
                <a:cs typeface="Trebuchet MS"/>
                <a:sym typeface="Trebuchet MS"/>
              </a:rPr>
              <a:t>Every type of box (ex. record carton) in your library gets its own record (a profile), which records its height, width, and depth. </a:t>
            </a:r>
            <a:r>
              <a:rPr lang="en">
                <a:latin typeface="Trebuchet MS"/>
                <a:ea typeface="Trebuchet MS"/>
                <a:cs typeface="Trebuchet MS"/>
                <a:sym typeface="Trebuchet MS"/>
              </a:rPr>
              <a:t>This helps calculate space on a huge scale, and is a game-changer for some repositories.</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So, we have boxes o’plenty ---------------&gt;</a:t>
            </a:r>
          </a:p>
          <a:p>
            <a:pPr lvl="0">
              <a:spcBef>
                <a:spcPts val="0"/>
              </a:spcBef>
              <a:buNone/>
            </a:pPr>
            <a:r>
              <a:t/>
            </a:r>
            <a:endParaRPr>
              <a:latin typeface="Trebuchet MS"/>
              <a:ea typeface="Trebuchet MS"/>
              <a:cs typeface="Trebuchet MS"/>
              <a:sym typeface="Trebuchet MS"/>
            </a:endParaRPr>
          </a:p>
          <a:p>
            <a:pPr lvl="0">
              <a:spcBef>
                <a:spcPts val="0"/>
              </a:spcBef>
              <a:buNone/>
            </a:pPr>
            <a:r>
              <a:rPr lang="en">
                <a:latin typeface="Trebuchet MS"/>
                <a:ea typeface="Trebuchet MS"/>
                <a:cs typeface="Trebuchet MS"/>
                <a:sym typeface="Trebuchet MS"/>
              </a:rPr>
              <a:t>But to use this feature, we need to get their profiles into AS.</a:t>
            </a: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51" name="Shape 751"/>
        <p:cNvGrpSpPr/>
        <p:nvPr/>
      </p:nvGrpSpPr>
      <p:grpSpPr>
        <a:xfrm>
          <a:off x="0" y="0"/>
          <a:ext cx="0" cy="0"/>
          <a:chOff x="0" y="0"/>
          <a:chExt cx="0" cy="0"/>
        </a:xfrm>
      </p:grpSpPr>
      <p:sp>
        <p:nvSpPr>
          <p:cNvPr id="752" name="Shape 752"/>
          <p:cNvSpPr txBox="1"/>
          <p:nvPr/>
        </p:nvSpPr>
        <p:spPr>
          <a:xfrm>
            <a:off x="284250" y="3444350"/>
            <a:ext cx="8386800" cy="1135500"/>
          </a:xfrm>
          <a:prstGeom prst="rect">
            <a:avLst/>
          </a:prstGeom>
          <a:noFill/>
          <a:ln>
            <a:noFill/>
          </a:ln>
        </p:spPr>
        <p:txBody>
          <a:bodyPr anchorCtr="0" anchor="t" bIns="91425" lIns="91425" rIns="91425" tIns="91425">
            <a:noAutofit/>
          </a:bodyPr>
          <a:lstStyle/>
          <a:p>
            <a:pPr lvl="0" rtl="0" algn="ctr">
              <a:lnSpc>
                <a:spcPct val="115000"/>
              </a:lnSpc>
              <a:spcBef>
                <a:spcPts val="0"/>
              </a:spcBef>
              <a:buClr>
                <a:schemeClr val="dk2"/>
              </a:buClr>
              <a:buSzPct val="61111"/>
              <a:buFont typeface="Arial"/>
              <a:buNone/>
            </a:pPr>
            <a:r>
              <a:rPr lang="en" sz="1800">
                <a:latin typeface="Trebuchet MS"/>
                <a:ea typeface="Trebuchet MS"/>
                <a:cs typeface="Trebuchet MS"/>
                <a:sym typeface="Trebuchet MS"/>
              </a:rPr>
              <a:t>Endpoint: </a:t>
            </a:r>
            <a:r>
              <a:rPr lang="en" sz="1800" u="sng">
                <a:solidFill>
                  <a:schemeClr val="hlink"/>
                </a:solidFill>
                <a:latin typeface="Trebuchet MS"/>
                <a:ea typeface="Trebuchet MS"/>
                <a:cs typeface="Trebuchet MS"/>
                <a:sym typeface="Trebuchet MS"/>
                <a:hlinkClick r:id="rId3"/>
              </a:rPr>
              <a:t>http://localhost:8089/users/admin/login</a:t>
            </a:r>
          </a:p>
          <a:p>
            <a:pPr lvl="0" rtl="0" algn="ctr">
              <a:lnSpc>
                <a:spcPct val="115000"/>
              </a:lnSpc>
              <a:spcBef>
                <a:spcPts val="0"/>
              </a:spcBef>
              <a:buClr>
                <a:schemeClr val="dk2"/>
              </a:buClr>
              <a:buFont typeface="Arial"/>
              <a:buNone/>
            </a:pPr>
            <a:r>
              <a:t/>
            </a:r>
            <a:endParaRPr sz="1800">
              <a:latin typeface="Trebuchet MS"/>
              <a:ea typeface="Trebuchet MS"/>
              <a:cs typeface="Trebuchet MS"/>
              <a:sym typeface="Trebuchet MS"/>
            </a:endParaRPr>
          </a:p>
          <a:p>
            <a:pPr lvl="0" rtl="0" algn="ctr">
              <a:lnSpc>
                <a:spcPct val="115000"/>
              </a:lnSpc>
              <a:spcBef>
                <a:spcPts val="0"/>
              </a:spcBef>
              <a:buClr>
                <a:schemeClr val="dk2"/>
              </a:buClr>
              <a:buSzPct val="61111"/>
              <a:buFont typeface="Arial"/>
              <a:buNone/>
            </a:pPr>
            <a:r>
              <a:rPr lang="en" sz="1800">
                <a:latin typeface="Trebuchet MS"/>
                <a:ea typeface="Trebuchet MS"/>
                <a:cs typeface="Trebuchet MS"/>
                <a:sym typeface="Trebuchet MS"/>
              </a:rPr>
              <a:t>password=admin</a:t>
            </a:r>
          </a:p>
          <a:p>
            <a:pPr lvl="0" rtl="0">
              <a:spcBef>
                <a:spcPts val="0"/>
              </a:spcBef>
              <a:buNone/>
            </a:pPr>
            <a:r>
              <a:t/>
            </a:r>
            <a:endParaRPr/>
          </a:p>
        </p:txBody>
      </p:sp>
      <p:sp>
        <p:nvSpPr>
          <p:cNvPr id="753" name="Shape 753"/>
          <p:cNvSpPr txBox="1"/>
          <p:nvPr>
            <p:ph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a:spcBef>
                <a:spcPts val="0"/>
              </a:spcBef>
              <a:buNone/>
            </a:pPr>
            <a:r>
              <a:rPr lang="en">
                <a:solidFill>
                  <a:srgbClr val="FFFFFF"/>
                </a:solidFill>
              </a:rPr>
              <a:t>POST to AS with GUI</a:t>
            </a:r>
          </a:p>
        </p:txBody>
      </p:sp>
      <p:sp>
        <p:nvSpPr>
          <p:cNvPr id="754" name="Shape 754"/>
          <p:cNvSpPr txBox="1"/>
          <p:nvPr/>
        </p:nvSpPr>
        <p:spPr>
          <a:xfrm>
            <a:off x="385800" y="1050975"/>
            <a:ext cx="8183700" cy="591600"/>
          </a:xfrm>
          <a:prstGeom prst="rect">
            <a:avLst/>
          </a:prstGeom>
          <a:noFill/>
          <a:ln>
            <a:noFill/>
          </a:ln>
        </p:spPr>
        <p:txBody>
          <a:bodyPr anchorCtr="0" anchor="t" bIns="91425" lIns="91425" rIns="91425" tIns="91425">
            <a:noAutofit/>
          </a:bodyPr>
          <a:lstStyle/>
          <a:p>
            <a:pPr lvl="0">
              <a:spcBef>
                <a:spcPts val="0"/>
              </a:spcBef>
              <a:buNone/>
            </a:pPr>
            <a:r>
              <a:rPr lang="en">
                <a:latin typeface="Trebuchet MS"/>
                <a:ea typeface="Trebuchet MS"/>
                <a:cs typeface="Trebuchet MS"/>
                <a:sym typeface="Trebuchet MS"/>
              </a:rPr>
              <a:t>Before we start posting to AS, we need to authenticate, so let’s do that and try a GET first:</a:t>
            </a:r>
          </a:p>
        </p:txBody>
      </p:sp>
      <p:pic>
        <p:nvPicPr>
          <p:cNvPr id="755" name="Shape 755"/>
          <p:cNvPicPr preferRelativeResize="0"/>
          <p:nvPr/>
        </p:nvPicPr>
        <p:blipFill>
          <a:blip r:embed="rId4">
            <a:alphaModFix/>
          </a:blip>
          <a:stretch>
            <a:fillRect/>
          </a:stretch>
        </p:blipFill>
        <p:spPr>
          <a:xfrm>
            <a:off x="152400" y="1642574"/>
            <a:ext cx="8920906" cy="1649375"/>
          </a:xfrm>
          <a:prstGeom prst="rect">
            <a:avLst/>
          </a:prstGeom>
          <a:noFill/>
          <a:ln>
            <a:noFill/>
          </a:ln>
        </p:spPr>
      </p:pic>
      <p:sp>
        <p:nvSpPr>
          <p:cNvPr id="756" name="Shape 756"/>
          <p:cNvSpPr/>
          <p:nvPr/>
        </p:nvSpPr>
        <p:spPr>
          <a:xfrm>
            <a:off x="259500" y="1742300"/>
            <a:ext cx="7971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57" name="Shape 757"/>
          <p:cNvSpPr/>
          <p:nvPr/>
        </p:nvSpPr>
        <p:spPr>
          <a:xfrm>
            <a:off x="1171850" y="1742300"/>
            <a:ext cx="18678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58" name="Shape 758"/>
          <p:cNvSpPr/>
          <p:nvPr/>
        </p:nvSpPr>
        <p:spPr>
          <a:xfrm>
            <a:off x="1694975" y="2110825"/>
            <a:ext cx="7332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59" name="Shape 759"/>
          <p:cNvSpPr/>
          <p:nvPr/>
        </p:nvSpPr>
        <p:spPr>
          <a:xfrm>
            <a:off x="865025" y="2409075"/>
            <a:ext cx="15168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0" name="Shape 760"/>
          <p:cNvSpPr/>
          <p:nvPr/>
        </p:nvSpPr>
        <p:spPr>
          <a:xfrm>
            <a:off x="259500" y="2978500"/>
            <a:ext cx="9123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761" name="Shape 761"/>
          <p:cNvSpPr/>
          <p:nvPr/>
        </p:nvSpPr>
        <p:spPr>
          <a:xfrm>
            <a:off x="4693500" y="2978500"/>
            <a:ext cx="570600" cy="268800"/>
          </a:xfrm>
          <a:prstGeom prst="rect">
            <a:avLst/>
          </a:prstGeom>
          <a:noFill/>
          <a:ln cap="flat" cmpd="sng" w="38100">
            <a:solidFill>
              <a:srgbClr val="6AA84F"/>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5" name="Shape 765"/>
        <p:cNvGrpSpPr/>
        <p:nvPr/>
      </p:nvGrpSpPr>
      <p:grpSpPr>
        <a:xfrm>
          <a:off x="0" y="0"/>
          <a:ext cx="0" cy="0"/>
          <a:chOff x="0" y="0"/>
          <a:chExt cx="0" cy="0"/>
        </a:xfrm>
      </p:grpSpPr>
      <p:sp>
        <p:nvSpPr>
          <p:cNvPr id="766" name="Shape 766"/>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a:t>
            </a:r>
          </a:p>
        </p:txBody>
      </p:sp>
      <p:pic>
        <p:nvPicPr>
          <p:cNvPr id="767" name="Shape 767"/>
          <p:cNvPicPr preferRelativeResize="0"/>
          <p:nvPr/>
        </p:nvPicPr>
        <p:blipFill>
          <a:blip r:embed="rId3">
            <a:alphaModFix/>
          </a:blip>
          <a:stretch>
            <a:fillRect/>
          </a:stretch>
        </p:blipFill>
        <p:spPr>
          <a:xfrm>
            <a:off x="747712" y="1127375"/>
            <a:ext cx="7648575" cy="37338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1" name="Shape 771"/>
        <p:cNvGrpSpPr/>
        <p:nvPr/>
      </p:nvGrpSpPr>
      <p:grpSpPr>
        <a:xfrm>
          <a:off x="0" y="0"/>
          <a:ext cx="0" cy="0"/>
          <a:chOff x="0" y="0"/>
          <a:chExt cx="0" cy="0"/>
        </a:xfrm>
      </p:grpSpPr>
      <p:sp>
        <p:nvSpPr>
          <p:cNvPr id="772" name="Shape 772"/>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a:t>
            </a:r>
          </a:p>
        </p:txBody>
      </p:sp>
      <p:pic>
        <p:nvPicPr>
          <p:cNvPr descr="GET2.jpg" id="773" name="Shape 773"/>
          <p:cNvPicPr preferRelativeResize="0"/>
          <p:nvPr/>
        </p:nvPicPr>
        <p:blipFill>
          <a:blip r:embed="rId3">
            <a:alphaModFix/>
          </a:blip>
          <a:stretch>
            <a:fillRect/>
          </a:stretch>
        </p:blipFill>
        <p:spPr>
          <a:xfrm>
            <a:off x="152400" y="1127375"/>
            <a:ext cx="8839198" cy="2419438"/>
          </a:xfrm>
          <a:prstGeom prst="rect">
            <a:avLst/>
          </a:prstGeom>
          <a:noFill/>
          <a:ln>
            <a:noFill/>
          </a:ln>
        </p:spPr>
      </p:pic>
      <p:sp>
        <p:nvSpPr>
          <p:cNvPr id="774" name="Shape 774"/>
          <p:cNvSpPr txBox="1"/>
          <p:nvPr/>
        </p:nvSpPr>
        <p:spPr>
          <a:xfrm>
            <a:off x="1080875" y="3771900"/>
            <a:ext cx="6865500" cy="8124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Key: </a:t>
            </a:r>
            <a:r>
              <a:rPr lang="en" sz="1800">
                <a:latin typeface="Trebuchet MS"/>
                <a:ea typeface="Trebuchet MS"/>
                <a:cs typeface="Trebuchet MS"/>
                <a:sym typeface="Trebuchet MS"/>
              </a:rPr>
              <a:t>X-ArchivesSpace-Session</a:t>
            </a:r>
          </a:p>
          <a:p>
            <a:pPr lvl="0" algn="ctr">
              <a:spcBef>
                <a:spcPts val="0"/>
              </a:spcBef>
              <a:buNone/>
            </a:pPr>
            <a:r>
              <a:rPr lang="en" sz="1800">
                <a:latin typeface="Trebuchet MS"/>
                <a:ea typeface="Trebuchet MS"/>
                <a:cs typeface="Trebuchet MS"/>
                <a:sym typeface="Trebuchet MS"/>
              </a:rPr>
              <a:t>Endpoint: localhost:8089/repositories/1/resources/1</a:t>
            </a: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78" name="Shape 778"/>
        <p:cNvGrpSpPr/>
        <p:nvPr/>
      </p:nvGrpSpPr>
      <p:grpSpPr>
        <a:xfrm>
          <a:off x="0" y="0"/>
          <a:ext cx="0" cy="0"/>
          <a:chOff x="0" y="0"/>
          <a:chExt cx="0" cy="0"/>
        </a:xfrm>
      </p:grpSpPr>
      <p:sp>
        <p:nvSpPr>
          <p:cNvPr id="779" name="Shape 779"/>
          <p:cNvSpPr txBox="1"/>
          <p:nvPr/>
        </p:nvSpPr>
        <p:spPr>
          <a:xfrm>
            <a:off x="451350" y="1175275"/>
            <a:ext cx="3984000" cy="3552900"/>
          </a:xfrm>
          <a:prstGeom prst="rect">
            <a:avLst/>
          </a:prstGeom>
          <a:noFill/>
          <a:ln>
            <a:noFill/>
          </a:ln>
        </p:spPr>
        <p:txBody>
          <a:bodyPr anchorCtr="0" anchor="t" bIns="91425" lIns="91425" rIns="91425" tIns="91425">
            <a:noAutofit/>
          </a:bodyPr>
          <a:lstStyle/>
          <a:p>
            <a:pPr indent="-228600" lvl="0" marL="457200">
              <a:lnSpc>
                <a:spcPct val="150000"/>
              </a:lnSpc>
              <a:spcBef>
                <a:spcPts val="0"/>
              </a:spcBef>
              <a:buFont typeface="Trebuchet MS"/>
              <a:buAutoNum type="arabicPeriod"/>
            </a:pPr>
            <a:r>
              <a:rPr lang="en">
                <a:latin typeface="Trebuchet MS"/>
                <a:ea typeface="Trebuchet MS"/>
                <a:cs typeface="Trebuchet MS"/>
                <a:sym typeface="Trebuchet MS"/>
              </a:rPr>
              <a:t>Navigate back to the directory with our cloned GitHub repo</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Open </a:t>
            </a:r>
            <a:r>
              <a:rPr lang="en">
                <a:highlight>
                  <a:srgbClr val="FFFFFF"/>
                </a:highlight>
                <a:latin typeface="Trebuchet MS"/>
                <a:ea typeface="Trebuchet MS"/>
                <a:cs typeface="Trebuchet MS"/>
                <a:sym typeface="Trebuchet MS"/>
              </a:rPr>
              <a:t>containerProfiles.json</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Here are the profiles, ready to go</a:t>
            </a:r>
          </a:p>
          <a:p>
            <a:pPr indent="-228600" lvl="0" marL="457200" rtl="0">
              <a:lnSpc>
                <a:spcPct val="150000"/>
              </a:lnSpc>
              <a:spcBef>
                <a:spcPts val="0"/>
              </a:spcBef>
              <a:buFont typeface="Trebuchet MS"/>
              <a:buAutoNum type="arabicPeriod"/>
            </a:pPr>
            <a:r>
              <a:rPr lang="en">
                <a:latin typeface="Trebuchet MS"/>
                <a:ea typeface="Trebuchet MS"/>
                <a:cs typeface="Trebuchet MS"/>
                <a:sym typeface="Trebuchet MS"/>
              </a:rPr>
              <a:t>Copy, and go back to Postman</a:t>
            </a:r>
          </a:p>
        </p:txBody>
      </p:sp>
      <p:sp>
        <p:nvSpPr>
          <p:cNvPr id="780" name="Shape 780"/>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pic>
        <p:nvPicPr>
          <p:cNvPr id="781" name="Shape 781"/>
          <p:cNvPicPr preferRelativeResize="0"/>
          <p:nvPr/>
        </p:nvPicPr>
        <p:blipFill>
          <a:blip r:embed="rId3">
            <a:alphaModFix/>
          </a:blip>
          <a:stretch>
            <a:fillRect/>
          </a:stretch>
        </p:blipFill>
        <p:spPr>
          <a:xfrm>
            <a:off x="5526999" y="1090100"/>
            <a:ext cx="2815826" cy="38637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85" name="Shape 785"/>
        <p:cNvGrpSpPr/>
        <p:nvPr/>
      </p:nvGrpSpPr>
      <p:grpSpPr>
        <a:xfrm>
          <a:off x="0" y="0"/>
          <a:ext cx="0" cy="0"/>
          <a:chOff x="0" y="0"/>
          <a:chExt cx="0" cy="0"/>
        </a:xfrm>
      </p:grpSpPr>
      <p:sp>
        <p:nvSpPr>
          <p:cNvPr id="786" name="Shape 786"/>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sp>
        <p:nvSpPr>
          <p:cNvPr id="787" name="Shape 787"/>
          <p:cNvSpPr txBox="1"/>
          <p:nvPr/>
        </p:nvSpPr>
        <p:spPr>
          <a:xfrm>
            <a:off x="1169075" y="4132900"/>
            <a:ext cx="6865500" cy="521700"/>
          </a:xfrm>
          <a:prstGeom prst="rect">
            <a:avLst/>
          </a:prstGeom>
          <a:noFill/>
          <a:ln>
            <a:noFill/>
          </a:ln>
        </p:spPr>
        <p:txBody>
          <a:bodyPr anchorCtr="0" anchor="t" bIns="91425" lIns="91425" rIns="91425" tIns="91425">
            <a:noAutofit/>
          </a:bodyPr>
          <a:lstStyle/>
          <a:p>
            <a:pPr lvl="0" rtl="0" algn="ctr">
              <a:spcBef>
                <a:spcPts val="0"/>
              </a:spcBef>
              <a:buNone/>
            </a:pPr>
            <a:r>
              <a:t/>
            </a:r>
            <a:endParaRPr sz="1800">
              <a:latin typeface="Trebuchet MS"/>
              <a:ea typeface="Trebuchet MS"/>
              <a:cs typeface="Trebuchet MS"/>
              <a:sym typeface="Trebuchet MS"/>
            </a:endParaRPr>
          </a:p>
          <a:p>
            <a:pPr lvl="0" rtl="0" algn="ctr">
              <a:spcBef>
                <a:spcPts val="0"/>
              </a:spcBef>
              <a:buNone/>
            </a:pPr>
            <a:r>
              <a:rPr lang="en" sz="1800">
                <a:latin typeface="Trebuchet MS"/>
                <a:ea typeface="Trebuchet MS"/>
                <a:cs typeface="Trebuchet MS"/>
                <a:sym typeface="Trebuchet MS"/>
              </a:rPr>
              <a:t>Endpoint: localhost:8089/container_profiles</a:t>
            </a:r>
          </a:p>
        </p:txBody>
      </p:sp>
      <p:pic>
        <p:nvPicPr>
          <p:cNvPr id="788" name="Shape 788"/>
          <p:cNvPicPr preferRelativeResize="0"/>
          <p:nvPr/>
        </p:nvPicPr>
        <p:blipFill>
          <a:blip r:embed="rId3">
            <a:alphaModFix/>
          </a:blip>
          <a:stretch>
            <a:fillRect/>
          </a:stretch>
        </p:blipFill>
        <p:spPr>
          <a:xfrm>
            <a:off x="2504787" y="1093400"/>
            <a:ext cx="4017674" cy="3352575"/>
          </a:xfrm>
          <a:prstGeom prst="rect">
            <a:avLst/>
          </a:prstGeom>
          <a:noFill/>
          <a:ln>
            <a:noFill/>
          </a:ln>
        </p:spPr>
      </p:pic>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2" name="Shape 792"/>
        <p:cNvGrpSpPr/>
        <p:nvPr/>
      </p:nvGrpSpPr>
      <p:grpSpPr>
        <a:xfrm>
          <a:off x="0" y="0"/>
          <a:ext cx="0" cy="0"/>
          <a:chOff x="0" y="0"/>
          <a:chExt cx="0" cy="0"/>
        </a:xfrm>
      </p:grpSpPr>
      <p:sp>
        <p:nvSpPr>
          <p:cNvPr id="793" name="Shape 793"/>
          <p:cNvSpPr txBox="1"/>
          <p:nvPr>
            <p:ph idx="4294967295" type="title"/>
          </p:nvPr>
        </p:nvSpPr>
        <p:spPr>
          <a:xfrm>
            <a:off x="303300" y="335375"/>
            <a:ext cx="8520600" cy="639600"/>
          </a:xfrm>
          <a:prstGeom prst="rect">
            <a:avLst/>
          </a:prstGeom>
          <a:solidFill>
            <a:srgbClr val="A64D79"/>
          </a:solidFill>
        </p:spPr>
        <p:txBody>
          <a:bodyPr anchorCtr="0" anchor="t" bIns="91425" lIns="91425" rIns="91425" tIns="91425">
            <a:noAutofit/>
          </a:bodyPr>
          <a:lstStyle/>
          <a:p>
            <a:pPr lvl="0" rtl="0">
              <a:spcBef>
                <a:spcPts val="0"/>
              </a:spcBef>
              <a:buNone/>
            </a:pPr>
            <a:r>
              <a:rPr lang="en">
                <a:solidFill>
                  <a:srgbClr val="FFFFFF"/>
                </a:solidFill>
                <a:latin typeface="Georgia"/>
                <a:ea typeface="Georgia"/>
                <a:cs typeface="Georgia"/>
                <a:sym typeface="Georgia"/>
              </a:rPr>
              <a:t>POST to AS with GUI - Container profiles</a:t>
            </a:r>
          </a:p>
        </p:txBody>
      </p:sp>
      <p:sp>
        <p:nvSpPr>
          <p:cNvPr id="794" name="Shape 794"/>
          <p:cNvSpPr txBox="1"/>
          <p:nvPr/>
        </p:nvSpPr>
        <p:spPr>
          <a:xfrm>
            <a:off x="1236150" y="3806575"/>
            <a:ext cx="6865500" cy="521700"/>
          </a:xfrm>
          <a:prstGeom prst="rect">
            <a:avLst/>
          </a:prstGeom>
          <a:noFill/>
          <a:ln>
            <a:noFill/>
          </a:ln>
        </p:spPr>
        <p:txBody>
          <a:bodyPr anchorCtr="0" anchor="t" bIns="91425" lIns="91425" rIns="91425" tIns="91425">
            <a:noAutofit/>
          </a:bodyPr>
          <a:lstStyle/>
          <a:p>
            <a:pPr lvl="0" rtl="0" algn="ctr">
              <a:spcBef>
                <a:spcPts val="0"/>
              </a:spcBef>
              <a:buNone/>
            </a:pPr>
            <a:r>
              <a:rPr lang="en" sz="1800">
                <a:latin typeface="Trebuchet MS"/>
                <a:ea typeface="Trebuchet MS"/>
                <a:cs typeface="Trebuchet MS"/>
                <a:sym typeface="Trebuchet MS"/>
              </a:rPr>
              <a:t>Don’t hate us: you </a:t>
            </a:r>
            <a:r>
              <a:rPr lang="en" sz="1800" u="sng">
                <a:latin typeface="Trebuchet MS"/>
                <a:ea typeface="Trebuchet MS"/>
                <a:cs typeface="Trebuchet MS"/>
                <a:sym typeface="Trebuchet MS"/>
              </a:rPr>
              <a:t>cannot</a:t>
            </a:r>
            <a:r>
              <a:rPr lang="en" sz="1800">
                <a:latin typeface="Trebuchet MS"/>
                <a:ea typeface="Trebuchet MS"/>
                <a:cs typeface="Trebuchet MS"/>
                <a:sym typeface="Trebuchet MS"/>
              </a:rPr>
              <a:t> post multiple records through the GUI</a:t>
            </a:r>
          </a:p>
          <a:p>
            <a:pPr lvl="0" rtl="0" algn="ctr">
              <a:spcBef>
                <a:spcPts val="0"/>
              </a:spcBef>
              <a:buNone/>
            </a:pPr>
            <a:r>
              <a:rPr lang="en" sz="1800">
                <a:latin typeface="Trebuchet MS"/>
                <a:ea typeface="Trebuchet MS"/>
                <a:cs typeface="Trebuchet MS"/>
                <a:sym typeface="Trebuchet MS"/>
              </a:rPr>
              <a:t>This frustrating exercise will save you a month</a:t>
            </a:r>
          </a:p>
          <a:p>
            <a:pPr lvl="0" rtl="0" algn="ctr">
              <a:spcBef>
                <a:spcPts val="0"/>
              </a:spcBef>
              <a:buNone/>
            </a:pPr>
            <a:r>
              <a:rPr lang="en">
                <a:latin typeface="Trebuchet MS"/>
                <a:ea typeface="Trebuchet MS"/>
                <a:cs typeface="Trebuchet MS"/>
                <a:sym typeface="Trebuchet MS"/>
              </a:rPr>
              <a:t>(use your month wisely - take a vacation from ArchivesSpace)</a:t>
            </a:r>
          </a:p>
        </p:txBody>
      </p:sp>
      <p:pic>
        <p:nvPicPr>
          <p:cNvPr id="795" name="Shape 795"/>
          <p:cNvPicPr preferRelativeResize="0"/>
          <p:nvPr/>
        </p:nvPicPr>
        <p:blipFill>
          <a:blip r:embed="rId3">
            <a:alphaModFix/>
          </a:blip>
          <a:stretch>
            <a:fillRect/>
          </a:stretch>
        </p:blipFill>
        <p:spPr>
          <a:xfrm>
            <a:off x="2429762" y="1127375"/>
            <a:ext cx="4478267" cy="25268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99" name="Shape 799"/>
        <p:cNvGrpSpPr/>
        <p:nvPr/>
      </p:nvGrpSpPr>
      <p:grpSpPr>
        <a:xfrm>
          <a:off x="0" y="0"/>
          <a:ext cx="0" cy="0"/>
          <a:chOff x="0" y="0"/>
          <a:chExt cx="0" cy="0"/>
        </a:xfrm>
      </p:grpSpPr>
      <p:pic>
        <p:nvPicPr>
          <p:cNvPr id="800" name="Shape 800"/>
          <p:cNvPicPr preferRelativeResize="0"/>
          <p:nvPr/>
        </p:nvPicPr>
        <p:blipFill>
          <a:blip r:embed="rId3">
            <a:alphaModFix/>
          </a:blip>
          <a:stretch>
            <a:fillRect/>
          </a:stretch>
        </p:blipFill>
        <p:spPr>
          <a:xfrm>
            <a:off x="1732775" y="677987"/>
            <a:ext cx="5678450" cy="3787526"/>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rgbClr val="A64D79"/>
        </a:solidFill>
      </p:bgPr>
    </p:bg>
    <p:spTree>
      <p:nvGrpSpPr>
        <p:cNvPr id="804" name="Shape 804"/>
        <p:cNvGrpSpPr/>
        <p:nvPr/>
      </p:nvGrpSpPr>
      <p:grpSpPr>
        <a:xfrm>
          <a:off x="0" y="0"/>
          <a:ext cx="0" cy="0"/>
          <a:chOff x="0" y="0"/>
          <a:chExt cx="0" cy="0"/>
        </a:xfrm>
      </p:grpSpPr>
      <p:sp>
        <p:nvSpPr>
          <p:cNvPr id="805" name="Shape 805"/>
          <p:cNvSpPr txBox="1"/>
          <p:nvPr>
            <p:ph type="title"/>
          </p:nvPr>
        </p:nvSpPr>
        <p:spPr>
          <a:xfrm>
            <a:off x="406425" y="1806825"/>
            <a:ext cx="8296800" cy="1542000"/>
          </a:xfrm>
          <a:prstGeom prst="rect">
            <a:avLst/>
          </a:prstGeom>
        </p:spPr>
        <p:txBody>
          <a:bodyPr anchorCtr="0" anchor="ctr" bIns="91425" lIns="91425" rIns="91425" tIns="91425">
            <a:noAutofit/>
          </a:bodyPr>
          <a:lstStyle/>
          <a:p>
            <a:pPr lvl="0" rtl="0">
              <a:spcBef>
                <a:spcPts val="0"/>
              </a:spcBef>
              <a:buNone/>
            </a:pPr>
            <a:r>
              <a:rPr lang="en">
                <a:solidFill>
                  <a:srgbClr val="FFFFFF"/>
                </a:solidFill>
              </a:rPr>
              <a:t>POST to AS with script- Container profiles</a:t>
            </a:r>
          </a:p>
        </p:txBody>
      </p:sp>
    </p:spTree>
  </p:cSld>
  <p:clrMapOvr>
    <a:masterClrMapping/>
  </p:clrMapOvr>
</p:sld>
</file>

<file path=ppt/theme/theme1.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wiss-2">
  <a:themeElements>
    <a:clrScheme name="Swiss">
      <a:dk1>
        <a:srgbClr val="F46524"/>
      </a:dk1>
      <a:lt1>
        <a:srgbClr val="FFFFFF"/>
      </a:lt1>
      <a:dk2>
        <a:srgbClr val="000000"/>
      </a:dk2>
      <a:lt2>
        <a:srgbClr val="757575"/>
      </a:lt2>
      <a:accent1>
        <a:srgbClr val="01579B"/>
      </a:accent1>
      <a:accent2>
        <a:srgbClr val="27C7BD"/>
      </a:accent2>
      <a:accent3>
        <a:srgbClr val="0099E8"/>
      </a:accent3>
      <a:accent4>
        <a:srgbClr val="51B9A3"/>
      </a:accent4>
      <a:accent5>
        <a:srgbClr val="FB8C00"/>
      </a:accent5>
      <a:accent6>
        <a:srgbClr val="FFAE88"/>
      </a:accent6>
      <a:hlink>
        <a:srgbClr val="0277BD"/>
      </a:hlink>
      <a:folHlink>
        <a:srgbClr val="0277B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